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7" r:id="rId3"/>
    <p:sldId id="283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VE" sz="4000" b="1" dirty="0" smtClean="0"/>
              <a:t>Foro Elecciones Rectorales de la USB </a:t>
            </a:r>
            <a:r>
              <a:rPr lang="es-VE" sz="4000" dirty="0" smtClean="0"/>
              <a:t/>
            </a:r>
            <a:br>
              <a:rPr lang="es-VE" sz="4000" dirty="0" smtClean="0"/>
            </a:br>
            <a:r>
              <a:rPr lang="es-VE" sz="4000" dirty="0" smtClean="0">
                <a:solidFill>
                  <a:srgbClr val="FFFF00"/>
                </a:solidFill>
              </a:rPr>
              <a:t/>
            </a:r>
            <a:br>
              <a:rPr lang="es-VE" sz="4000" dirty="0" smtClean="0">
                <a:solidFill>
                  <a:srgbClr val="FFFF00"/>
                </a:solidFill>
              </a:rPr>
            </a:br>
            <a:r>
              <a:rPr lang="es-VE" sz="3100" b="1" dirty="0" smtClean="0"/>
              <a:t>Rector, vicerrector académico, vicerrector administrativo y secretario</a:t>
            </a: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VE" b="1" dirty="0" smtClean="0">
                <a:solidFill>
                  <a:schemeClr val="tx1"/>
                </a:solidFill>
              </a:rPr>
              <a:t>Prof. Ezzat Chelhod</a:t>
            </a:r>
            <a:endParaRPr lang="es-V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Proceso judicial N°1 - Rectores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VE" dirty="0" smtClean="0"/>
              <a:t>Continúa:</a:t>
            </a:r>
          </a:p>
          <a:p>
            <a:pPr>
              <a:buNone/>
            </a:pPr>
            <a:r>
              <a:rPr lang="es-VE" b="1" dirty="0" smtClean="0"/>
              <a:t>26/05/2011 - </a:t>
            </a:r>
            <a:r>
              <a:rPr lang="es-VE" dirty="0" smtClean="0"/>
              <a:t>Se designa como ponente en el recurso de nulidad por inconstitucionalidad contra la Ley Orgánica de Educación a Carmen Zuleta de Merchán, para conocer del caso.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b="1" dirty="0" smtClean="0"/>
              <a:t>27/08/2019</a:t>
            </a:r>
            <a:r>
              <a:rPr lang="es-VE" dirty="0" smtClean="0"/>
              <a:t> – Decisión 0324.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Decisión 0324 – 27/08/2019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55000" lnSpcReduction="20000"/>
          </a:bodyPr>
          <a:lstStyle/>
          <a:p>
            <a:pPr algn="r">
              <a:buNone/>
            </a:pPr>
            <a:r>
              <a:rPr lang="es-VE" dirty="0" smtClean="0"/>
              <a:t>¿Cuál es su contenido?</a:t>
            </a:r>
          </a:p>
          <a:p>
            <a:pPr lvl="0">
              <a:buNone/>
            </a:pPr>
            <a:endParaRPr lang="es-VE" dirty="0" smtClean="0"/>
          </a:p>
          <a:p>
            <a:pPr lvl="0">
              <a:buNone/>
            </a:pPr>
            <a:r>
              <a:rPr lang="es-VE" dirty="0" smtClean="0"/>
              <a:t>ORDENA a la UCV la celebración de elecciones de autoridades universitarias con período académico vencido, en un plazo de seis (6) meses. </a:t>
            </a:r>
          </a:p>
          <a:p>
            <a:pPr lvl="0">
              <a:buNone/>
            </a:pPr>
            <a:endParaRPr lang="es-VE" dirty="0" smtClean="0"/>
          </a:p>
          <a:p>
            <a:pPr lvl="0">
              <a:buNone/>
            </a:pPr>
            <a:r>
              <a:rPr lang="es-VE" dirty="0" smtClean="0"/>
              <a:t>SUSPENDE DE OFICIO cautelarmente la aplicación de los artículos 31, 32 y 65 de la Ley de Universidades. </a:t>
            </a:r>
          </a:p>
          <a:p>
            <a:pPr lvl="0">
              <a:buNone/>
            </a:pPr>
            <a:endParaRPr lang="es-VE" dirty="0" smtClean="0"/>
          </a:p>
          <a:p>
            <a:pPr lvl="0">
              <a:buNone/>
            </a:pPr>
            <a:r>
              <a:rPr lang="es-VE" dirty="0" smtClean="0"/>
              <a:t>ORDENA al CNU a establecer un cronograma para la realización de las elecciones de las autoridades universitarias de las demás Universidades Nacionales.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ORDENA la publicación del fallo en la Gaceta Oficial (Número 41729 del 2 Octubre 2019) y Judicial de la República Bolivariana de Venezuela.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ORDENA la continuación del trámite de la demanda de nulidad.</a:t>
            </a:r>
          </a:p>
          <a:p>
            <a:pPr>
              <a:buNone/>
            </a:pPr>
            <a:endParaRPr lang="es-VE" dirty="0" smtClean="0"/>
          </a:p>
          <a:p>
            <a:pPr algn="r">
              <a:buNone/>
            </a:pPr>
            <a:r>
              <a:rPr lang="es-VE" dirty="0" smtClean="0"/>
              <a:t>Es decir: el proceso no termina con esta decisión.</a:t>
            </a:r>
          </a:p>
          <a:p>
            <a:pPr lvl="0">
              <a:buNone/>
            </a:pPr>
            <a:endParaRPr lang="es-VE" dirty="0" smtClean="0"/>
          </a:p>
          <a:p>
            <a:pPr algn="r">
              <a:buNone/>
            </a:pPr>
            <a:endParaRPr lang="es-VE" dirty="0" smtClean="0"/>
          </a:p>
          <a:p>
            <a:pPr algn="r"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 algn="r">
              <a:buNone/>
            </a:pPr>
            <a:endParaRPr lang="es-VE" dirty="0" smtClean="0"/>
          </a:p>
          <a:p>
            <a:pPr algn="r"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b="1" dirty="0" smtClean="0"/>
              <a:t/>
            </a:r>
            <a:br>
              <a:rPr lang="es-VE" b="1" dirty="0" smtClean="0"/>
            </a:br>
            <a:r>
              <a:rPr lang="es-VE" b="1" dirty="0" smtClean="0"/>
              <a:t>Fundamentos de la Decisión 0324 - ¿Por qué la toman?</a:t>
            </a: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b="1" dirty="0" smtClean="0"/>
              <a:t>1. Porque los Reglamentos de elecciones de las distintas Universidades no han sido actualizados.</a:t>
            </a:r>
          </a:p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b="1" dirty="0" smtClean="0"/>
              <a:t> </a:t>
            </a:r>
            <a:r>
              <a:rPr lang="es-VE" dirty="0" smtClean="0"/>
              <a:t>¿Cómo se van a actualizar si se encuentra pendiente por decisión un recurso de nulidad por inconstitucionalidad contra la Ley Orgánica de Educación interpuesto el 07/10/2009?</a:t>
            </a:r>
          </a:p>
          <a:p>
            <a:endParaRPr lang="es-V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b="1" dirty="0" smtClean="0"/>
              <a:t/>
            </a:r>
            <a:br>
              <a:rPr lang="es-VE" b="1" dirty="0" smtClean="0"/>
            </a:br>
            <a:r>
              <a:rPr lang="es-VE" b="1" dirty="0" smtClean="0"/>
              <a:t>Fundamentos de la Decisión 0324 - ¿Por qué la toman?</a:t>
            </a: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b="1" dirty="0" smtClean="0"/>
              <a:t>2. Porque se encuentran vencidos los períodos de las autoridades universitarias. </a:t>
            </a:r>
          </a:p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dirty="0" smtClean="0"/>
              <a:t>Se encuentran vencidos porque la Sala Electoral del TSJ el 15/05/2013 ordenó la suspensión de las elecciones.</a:t>
            </a:r>
          </a:p>
          <a:p>
            <a:endParaRPr lang="es-V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b="1" dirty="0" smtClean="0"/>
              <a:t/>
            </a:r>
            <a:br>
              <a:rPr lang="es-VE" b="1" dirty="0" smtClean="0"/>
            </a:br>
            <a:r>
              <a:rPr lang="es-VE" b="1" dirty="0" smtClean="0"/>
              <a:t>Fundamentos de la Decisión 0324 - ¿Por qué la toman?</a:t>
            </a: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b="1" dirty="0" smtClean="0"/>
              <a:t>3. Porque las sentencias dictadas por la SE-TSJ han insistido en las elecciones con sufragio universal y directo. </a:t>
            </a:r>
          </a:p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dirty="0" smtClean="0"/>
              <a:t>El TSJ no tiene entre sus atribuciones constitucionales el de insistir, sino el de declarar la </a:t>
            </a:r>
            <a:r>
              <a:rPr lang="es-VE" b="1" dirty="0" smtClean="0"/>
              <a:t>nulidad e interpretar </a:t>
            </a:r>
            <a:r>
              <a:rPr lang="es-VE" dirty="0" smtClean="0"/>
              <a:t>normas bajo los límites establecidos en la Constitución.</a:t>
            </a:r>
          </a:p>
          <a:p>
            <a:endParaRPr lang="es-V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b="1" dirty="0" smtClean="0"/>
              <a:t/>
            </a:r>
            <a:br>
              <a:rPr lang="es-VE" b="1" dirty="0" smtClean="0"/>
            </a:br>
            <a:r>
              <a:rPr lang="es-VE" b="1" dirty="0" smtClean="0"/>
              <a:t>Fundamentos de la Decisión 0324 - ¿Por qué la toman?</a:t>
            </a: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b="1" dirty="0" smtClean="0"/>
              <a:t>4. Porque no ha sido reformada la Ley de Universidades. </a:t>
            </a:r>
          </a:p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dirty="0" smtClean="0"/>
              <a:t>Con esta afirmación está reconociendo que se trata de una norma que se encuentra vigente y que está desaplicando por mero capricho.</a:t>
            </a:r>
          </a:p>
          <a:p>
            <a:endParaRPr lang="es-V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VE" sz="2800" b="1" dirty="0" smtClean="0"/>
              <a:t>Pautas cautelares dictadas para efectuar las elecciones de las autoridades universitarias:</a:t>
            </a:r>
            <a:endParaRPr lang="es-VE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El Registro Electoral Universitario de cada Universidad comprenderá </a:t>
            </a:r>
            <a:r>
              <a:rPr lang="es-VE" b="1" dirty="0" smtClean="0"/>
              <a:t>cinco (5) registros:</a:t>
            </a:r>
          </a:p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b="1" dirty="0" smtClean="0"/>
              <a:t>a) profesores; b) estudiantes; c) egresados; d) personal administrativo; y e) personal obrero.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Basamento: artículo 34 numeral 3 de la LOE.</a:t>
            </a:r>
            <a:endParaRPr lang="es-V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2800" b="1" dirty="0" smtClean="0"/>
              <a:t>Situación actual ¿Qué pone en evidencia la decisión?</a:t>
            </a:r>
            <a:endParaRPr lang="es-VE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506916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s-VE" b="1" dirty="0" smtClean="0"/>
              <a:t>1. Se legisló:</a:t>
            </a:r>
          </a:p>
          <a:p>
            <a:pPr lvl="0">
              <a:buNone/>
            </a:pPr>
            <a:r>
              <a:rPr lang="es-VE" b="1" dirty="0" smtClean="0"/>
              <a:t>		creando</a:t>
            </a:r>
            <a:r>
              <a:rPr lang="es-VE" dirty="0" smtClean="0"/>
              <a:t> un régimen transitorio para la 	convocatoria y celebración de las 	elecciones, distinto al previsto en la Ley 	de Universidades vigente</a:t>
            </a:r>
            <a:endParaRPr lang="es-VE" b="1" dirty="0" smtClean="0"/>
          </a:p>
          <a:p>
            <a:pPr lvl="0">
              <a:buNone/>
            </a:pPr>
            <a:endParaRPr lang="es-VE" b="1" dirty="0" smtClean="0"/>
          </a:p>
          <a:p>
            <a:pPr lvl="0">
              <a:buNone/>
            </a:pPr>
            <a:r>
              <a:rPr lang="es-VE" b="1" dirty="0" smtClean="0"/>
              <a:t> 		incorporando</a:t>
            </a:r>
            <a:r>
              <a:rPr lang="es-VE" dirty="0" smtClean="0"/>
              <a:t> a sectores no señalados 	por la Constitución, para participar en 	las elecciones (Claustro Universitario). </a:t>
            </a:r>
          </a:p>
          <a:p>
            <a:pPr lvl="0">
              <a:buNone/>
            </a:pPr>
            <a:endParaRPr lang="es-VE" dirty="0" smtClean="0"/>
          </a:p>
          <a:p>
            <a:pPr lvl="0">
              <a:buNone/>
            </a:pPr>
            <a:r>
              <a:rPr lang="es-VE" dirty="0" smtClean="0"/>
              <a:t>Incumplimiento de los artículos 31, 32 y 65 de la Ley de Universidades; y los artículos 109, 334 y 335 de la Constitución.</a:t>
            </a:r>
          </a:p>
          <a:p>
            <a:pPr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sz="4800" b="1" dirty="0" smtClean="0"/>
              <a:t>Situación actual ¿Qué pone en evidencia la decisión?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s-VE" dirty="0" smtClean="0"/>
              <a:t>2. Se quiere </a:t>
            </a:r>
            <a:r>
              <a:rPr lang="es-VE" b="1" dirty="0" smtClean="0"/>
              <a:t>imponer por vía judicial</a:t>
            </a:r>
            <a:r>
              <a:rPr lang="es-VE" dirty="0" smtClean="0"/>
              <a:t>, la disposición que fue rechazada en el proyecto de reforma constitucional del </a:t>
            </a:r>
            <a:r>
              <a:rPr lang="es-VE" smtClean="0"/>
              <a:t>año </a:t>
            </a:r>
            <a:r>
              <a:rPr lang="es-VE" smtClean="0"/>
              <a:t>2007</a:t>
            </a:r>
            <a:r>
              <a:rPr lang="es-VE" dirty="0" smtClean="0"/>
              <a:t>, donde se quería incluir la siguiente disposición: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(…)</a:t>
            </a:r>
          </a:p>
          <a:p>
            <a:pPr>
              <a:buNone/>
            </a:pPr>
            <a:r>
              <a:rPr lang="es-VE" b="1" dirty="0" smtClean="0"/>
              <a:t>La ley garantizará el voto paritario de los y las estudiantes, los profesores y las profesoras, trabajadores y trabajadoras para elegir las autoridades universitarias (…)</a:t>
            </a:r>
            <a:endParaRPr lang="es-V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b="1" dirty="0" smtClean="0"/>
              <a:t>¿Qué opciones tenemos?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b="1" dirty="0" smtClean="0"/>
              <a:t>Opción 1.</a:t>
            </a:r>
            <a:r>
              <a:rPr lang="es-VE" dirty="0" smtClean="0"/>
              <a:t> </a:t>
            </a:r>
            <a:r>
              <a:rPr lang="es-VE" b="1" dirty="0" smtClean="0"/>
              <a:t>Celebrar elecciones bajo las condiciones de la Ley de Universidades vigente. </a:t>
            </a:r>
          </a:p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dirty="0" smtClean="0"/>
              <a:t>Opción que fue descartada cuando se acató la decisión de la Sala Electoral del TSJ de fecha 15/05/2013, donde ordena la suspensión de las elecciones.  </a:t>
            </a:r>
            <a:endParaRPr lang="es-V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Contexto normativo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08/09/1970 - Ley de Universidades (Gaceta Oficial No. 1.429 Extraordinario). Artículo 1, 9 y 30.</a:t>
            </a:r>
          </a:p>
          <a:p>
            <a:pPr>
              <a:buNone/>
            </a:pPr>
            <a:endParaRPr lang="es-ES" b="1" dirty="0" smtClean="0"/>
          </a:p>
          <a:p>
            <a:pPr algn="r">
              <a:buNone/>
            </a:pPr>
            <a:r>
              <a:rPr lang="es-ES" b="1" dirty="0" smtClean="0"/>
              <a:t>Claustro universitario:</a:t>
            </a:r>
          </a:p>
          <a:p>
            <a:pPr algn="r">
              <a:buNone/>
            </a:pPr>
            <a:r>
              <a:rPr lang="es-ES" b="1" dirty="0" smtClean="0"/>
              <a:t>Profesores</a:t>
            </a:r>
          </a:p>
          <a:p>
            <a:pPr algn="r">
              <a:buNone/>
            </a:pPr>
            <a:r>
              <a:rPr lang="es-ES" b="1" dirty="0" smtClean="0"/>
              <a:t>Representantes estudiantiles</a:t>
            </a:r>
          </a:p>
          <a:p>
            <a:pPr algn="r">
              <a:buNone/>
            </a:pPr>
            <a:r>
              <a:rPr lang="es-ES" b="1" dirty="0" smtClean="0"/>
              <a:t>Representantes de egresados </a:t>
            </a:r>
            <a:endParaRPr lang="es-VE" dirty="0" smtClean="0"/>
          </a:p>
          <a:p>
            <a:pPr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b="1" dirty="0" smtClean="0"/>
              <a:t>¿Qué opciones tenemos?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b="1" dirty="0" smtClean="0"/>
              <a:t>Opción 2.</a:t>
            </a:r>
            <a:r>
              <a:rPr lang="es-VE" dirty="0" smtClean="0"/>
              <a:t> </a:t>
            </a:r>
            <a:r>
              <a:rPr lang="es-VE" b="1" dirty="0" smtClean="0"/>
              <a:t>Celebrar elecciones bajo las condiciones de la decisión.</a:t>
            </a:r>
            <a:r>
              <a:rPr lang="es-VE" dirty="0" smtClean="0"/>
              <a:t> 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Y asumir tanto la carga de la opinión pública como el riesgo de que resulten exitosas, gravosas o impugnadas.</a:t>
            </a:r>
          </a:p>
          <a:p>
            <a:pPr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b="1" dirty="0" smtClean="0"/>
              <a:t>¿Qué opciones tenemos?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b="1" dirty="0" smtClean="0"/>
              <a:t>Opción 3.</a:t>
            </a:r>
            <a:r>
              <a:rPr lang="es-VE" dirty="0" smtClean="0"/>
              <a:t> </a:t>
            </a:r>
            <a:r>
              <a:rPr lang="es-VE" b="1" dirty="0" smtClean="0"/>
              <a:t>Dejar de celebrar las elecciones.</a:t>
            </a: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De no haber elecciones en el período establecido, se declararán vacantes de forma absoluta los cargos y el Consejo Nacional de Universidades designará nuevas autoridades hasta tanto sean celebradas las elecciones.</a:t>
            </a:r>
          </a:p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b="1" dirty="0" smtClean="0"/>
              <a:t>Artículo 20.</a:t>
            </a:r>
            <a:r>
              <a:rPr lang="es-VE" dirty="0" smtClean="0"/>
              <a:t> </a:t>
            </a:r>
            <a:r>
              <a:rPr lang="es-VE" b="1" dirty="0" smtClean="0"/>
              <a:t>Ley de Universidades.</a:t>
            </a:r>
            <a:r>
              <a:rPr lang="es-VE" dirty="0" smtClean="0"/>
              <a:t> Son atribuciones del Consejo Nacional de Universidades: (…) </a:t>
            </a:r>
            <a:r>
              <a:rPr lang="es-VE" b="1" dirty="0" smtClean="0"/>
              <a:t>15.</a:t>
            </a:r>
            <a:r>
              <a:rPr lang="es-VE" dirty="0" smtClean="0"/>
              <a:t> Designar a las autoridades interinas que hayan de asumir la dirección de las Universidades (…) </a:t>
            </a:r>
            <a:endParaRPr lang="es-V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b="1" dirty="0" smtClean="0"/>
              <a:t>¿A qué nos enfrentamos?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VE" dirty="0" smtClean="0"/>
              <a:t>Sabemos que constitucionalmente está previsto que: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1. Toda autoridad usurpada es ineficaz y sus actos son nulos (138).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2. La Constitución no pierde su vigencia si dejare de observarse por acto de fuerza (333).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3. Todo ciudadano investido o no de autoridad tiene el poder de colaborar en el restablecimiento de la efectiva vigencia de la Constitución (333).</a:t>
            </a:r>
          </a:p>
          <a:p>
            <a:pPr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b="1" dirty="0" smtClean="0"/>
              <a:t>¿A qué nos enfrentamos?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531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VE" dirty="0" smtClean="0"/>
              <a:t>Sin embargo, nos enfrentamos a: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1. Un territorio nacional sin estado de derecho. Quienes están ocupando/usurpando cargos de autoridad, no se encuentran sometidos al cumplimiento de las normas legales ni constitucionales.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2. Instituciones y trabajadores públicos al servicio de un partido político con poder económico centralizado, con control de las armas y del modo de actuar y pensar y de parte de las personas que habitan el territorio nacional.</a:t>
            </a:r>
          </a:p>
          <a:p>
            <a:pPr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b="1" dirty="0" smtClean="0"/>
              <a:t>¿Qué hacemos?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VE" dirty="0" smtClean="0"/>
              <a:t>Asumir la responsabilidad de decidir entre estas alternativas: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- Salir del territorio nacional y olvidarme de Venezuela.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- Servir al mantenimiento de la situación actual. 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- Hacer oposición con la finalidad de procurar cambios a la situación actual. </a:t>
            </a:r>
          </a:p>
          <a:p>
            <a:pPr>
              <a:buNone/>
            </a:pPr>
            <a:endParaRPr lang="es-VE" dirty="0" smtClean="0"/>
          </a:p>
          <a:p>
            <a:pPr algn="r">
              <a:buNone/>
            </a:pPr>
            <a:r>
              <a:rPr lang="es-VE" dirty="0" smtClean="0"/>
              <a:t>¿Cómo lo hacemos? </a:t>
            </a:r>
          </a:p>
          <a:p>
            <a:pPr algn="r">
              <a:buNone/>
            </a:pPr>
            <a:r>
              <a:rPr lang="es-VE" dirty="0" smtClean="0"/>
              <a:t>La respuesta en cada uno. Dependerá de sus capacidades, habilidades y disposición. </a:t>
            </a:r>
          </a:p>
          <a:p>
            <a:pPr algn="r">
              <a:buNone/>
            </a:pPr>
            <a:r>
              <a:rPr lang="es-VE" dirty="0" smtClean="0"/>
              <a:t>Se oyen sus propuestas.</a:t>
            </a:r>
            <a:endParaRPr lang="es-V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VE" sz="3600" dirty="0" smtClean="0"/>
              <a:t>Gracias por su asistencia</a:t>
            </a:r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>¿Preguntas, comentarios?</a:t>
            </a:r>
            <a:endParaRPr lang="es-VE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s-VE" dirty="0" smtClean="0"/>
              <a:t>Prof. Ezzat Chelhod</a:t>
            </a:r>
            <a:endParaRPr lang="es-V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Contexto normativo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b="1" dirty="0" smtClean="0"/>
              <a:t>24/03/2000 – Constitución.</a:t>
            </a:r>
            <a:r>
              <a:rPr lang="es-ES" dirty="0" smtClean="0"/>
              <a:t> </a:t>
            </a:r>
            <a:r>
              <a:rPr lang="es-ES" b="1" dirty="0" smtClean="0"/>
              <a:t>Artículo 109.</a:t>
            </a:r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dirty="0" smtClean="0"/>
              <a:t> </a:t>
            </a:r>
            <a:r>
              <a:rPr lang="es-VE" b="1" dirty="0" smtClean="0"/>
              <a:t>27/04/2001 - Reglamento General de la USB (Gaceta No. 37.186). Artículo  14.</a:t>
            </a:r>
          </a:p>
          <a:p>
            <a:pPr>
              <a:buNone/>
            </a:pPr>
            <a:endParaRPr lang="es-VE" b="1" dirty="0" smtClean="0"/>
          </a:p>
          <a:p>
            <a:pPr>
              <a:buNone/>
            </a:pPr>
            <a:r>
              <a:rPr lang="es-VE" dirty="0" smtClean="0"/>
              <a:t> </a:t>
            </a:r>
            <a:r>
              <a:rPr lang="es-ES" b="1" dirty="0" smtClean="0"/>
              <a:t>12/01/2005 - Reglamento de Elecciones. Articulo 25.</a:t>
            </a:r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VE" b="1" dirty="0" smtClean="0"/>
              <a:t>15/08/2009</a:t>
            </a:r>
            <a:r>
              <a:rPr lang="es-VE" dirty="0" smtClean="0"/>
              <a:t> </a:t>
            </a:r>
            <a:r>
              <a:rPr lang="es-VE" b="1" dirty="0" smtClean="0"/>
              <a:t>- Ley Orgánica de Educación (Gaceta Oficial No. 5.929 Extraordinaria). Artículo 34 numeral 3.</a:t>
            </a: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endParaRPr lang="es-V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Decisión 0324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es-VE" dirty="0" smtClean="0"/>
          </a:p>
          <a:p>
            <a:pPr algn="r">
              <a:buNone/>
            </a:pPr>
            <a:r>
              <a:rPr lang="es-VE" dirty="0" smtClean="0"/>
              <a:t>¿Cuáles son los orígenes de la </a:t>
            </a:r>
          </a:p>
          <a:p>
            <a:pPr algn="r">
              <a:buNone/>
            </a:pPr>
            <a:r>
              <a:rPr lang="es-VE" dirty="0" smtClean="0"/>
              <a:t>decisión 0324?</a:t>
            </a:r>
          </a:p>
          <a:p>
            <a:pPr algn="r">
              <a:buNone/>
            </a:pPr>
            <a:endParaRPr lang="es-VE" dirty="0" smtClean="0"/>
          </a:p>
          <a:p>
            <a:pPr algn="r">
              <a:buNone/>
            </a:pPr>
            <a:r>
              <a:rPr lang="es-VE" dirty="0" smtClean="0"/>
              <a:t>Tiene sus orígenes en la entrada en vigencia de la Ley Orgánica de Educación (15/08/2009) y en cinco procesos judiciales:</a:t>
            </a:r>
            <a:endParaRPr lang="es-V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Proceso judicial N°1 - Rectores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VE" dirty="0" smtClean="0"/>
              <a:t>Inició: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b="1" dirty="0" smtClean="0"/>
              <a:t>07/10/2009</a:t>
            </a:r>
            <a:r>
              <a:rPr lang="es-VE" dirty="0" smtClean="0"/>
              <a:t> – Se interpone recurso de nulidad por inconstitucionalidad contra la Ley Orgánica de Educación.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b="1" dirty="0" smtClean="0"/>
              <a:t>11/04/2011 - </a:t>
            </a:r>
            <a:r>
              <a:rPr lang="es-VE" dirty="0" smtClean="0"/>
              <a:t>Solicitud de medida cautelar innominada, consistente en la suspensión, mientras dure el juicio de nulidad y con carácter frente a todos, de los efectos del artículo 34, numeral 3, de la Ley Orgánica de Educación.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b="1" dirty="0" smtClean="0"/>
              <a:t>26/05/2011 - </a:t>
            </a:r>
            <a:r>
              <a:rPr lang="es-VE" dirty="0" smtClean="0"/>
              <a:t>Se designa como ponente en el recurso de nulidad por inconstitucionalidad contra la Ley Orgánica de Educación a Carmen Zuleta de Merchán, para conocer del caso (N° Expediente: 09-1170).</a:t>
            </a:r>
          </a:p>
          <a:p>
            <a:pPr>
              <a:buNone/>
            </a:pPr>
            <a:endParaRPr lang="es-VE" dirty="0" smtClean="0"/>
          </a:p>
          <a:p>
            <a:pPr algn="r">
              <a:buNone/>
            </a:pPr>
            <a:r>
              <a:rPr lang="es-VE" dirty="0" smtClean="0"/>
              <a:t>[Hasta la fecha no ha culminado]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Proceso Judicial N° 2 – Rector USB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VE" dirty="0" smtClean="0"/>
              <a:t>Inició: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b="1" dirty="0" smtClean="0"/>
              <a:t>07/02/2013</a:t>
            </a:r>
            <a:r>
              <a:rPr lang="es-VE" dirty="0" smtClean="0"/>
              <a:t> – El Rector introdujo en el Tribunal Supremo de Justicia un recurso de interpretación y medida cautelar del numeral 3 del artículo 34 de la Ley Orgánica de Educación. 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Culminó: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b="1" dirty="0" smtClean="0"/>
              <a:t>15/05/2013</a:t>
            </a:r>
            <a:r>
              <a:rPr lang="es-VE" dirty="0" smtClean="0"/>
              <a:t> – La Sala Electoral del TSJ </a:t>
            </a:r>
            <a:r>
              <a:rPr lang="es-VE" b="1" dirty="0" smtClean="0"/>
              <a:t>declara inadmisible</a:t>
            </a:r>
            <a:r>
              <a:rPr lang="es-VE" dirty="0" smtClean="0"/>
              <a:t> el recurso de interpretación del numeral 3 del artículo 34 de la Ley Orgánica de Educación que introdujo el rector de la USB el 07/02/2013 (N° Sentencia: 21, N° Expediente: AA70-E-2013-000008).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Proceso Judicial N° 3 - Personal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VE" dirty="0" smtClean="0"/>
              <a:t>Inició:</a:t>
            </a:r>
          </a:p>
          <a:p>
            <a:pPr>
              <a:buNone/>
            </a:pPr>
            <a:r>
              <a:rPr lang="es-VE" b="1" dirty="0" smtClean="0"/>
              <a:t>22/04/2013</a:t>
            </a:r>
            <a:r>
              <a:rPr lang="es-VE" dirty="0" smtClean="0"/>
              <a:t> – Miembros del </a:t>
            </a:r>
            <a:r>
              <a:rPr lang="es-VE" b="1" dirty="0" smtClean="0"/>
              <a:t>personal técnico administrativo, obreros y estudiantes</a:t>
            </a:r>
            <a:r>
              <a:rPr lang="es-VE" dirty="0" smtClean="0"/>
              <a:t>, presentaron ante la Sala Electoral del TSJ, recurso con solicitud de medida cautelar para impugnar la decisión de no incluirlos  en el registro electoral.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b="1" dirty="0" smtClean="0"/>
              <a:t>15/05/2013</a:t>
            </a:r>
            <a:r>
              <a:rPr lang="es-VE" dirty="0" smtClean="0"/>
              <a:t> - La Sala Electoral del TSJ </a:t>
            </a:r>
            <a:r>
              <a:rPr lang="es-VE" b="1" dirty="0" smtClean="0"/>
              <a:t>ordena la suspensión de la elección</a:t>
            </a:r>
            <a:r>
              <a:rPr lang="es-VE" dirty="0" smtClean="0"/>
              <a:t> hasta tanto se dicte sentencia definitiva (N° Sentencia: 25, N° Expediente: AA70-E-2013-000023).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Proceso Judicial N° 4 - Docentes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VE" dirty="0" smtClean="0"/>
              <a:t>Inició: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b="1" dirty="0" smtClean="0"/>
              <a:t>30/04/2013</a:t>
            </a:r>
            <a:r>
              <a:rPr lang="es-VE" dirty="0" smtClean="0"/>
              <a:t> – Miembros del personal docente y de investigación de la USB: presentaron ante la Sala Electoral del TSJ, recurso con solicitud de medida cautelar contra: el numeral 2 del artículo 14 del Reglamento General de la USB, y contra el artículo 25 del Reglamento de Elecciones de la USB.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dirty="0" smtClean="0"/>
              <a:t>Culminó: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b="1" dirty="0" smtClean="0"/>
              <a:t>03/12/2014</a:t>
            </a:r>
            <a:r>
              <a:rPr lang="es-VE" dirty="0" smtClean="0"/>
              <a:t> - La Sala Electoral del TSJ declara </a:t>
            </a:r>
            <a:r>
              <a:rPr lang="es-VE" b="1" dirty="0" smtClean="0"/>
              <a:t>con lugar</a:t>
            </a:r>
            <a:r>
              <a:rPr lang="es-VE" dirty="0" smtClean="0"/>
              <a:t> el recurso contencioso electoral interpuesto.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Proceso Judicial N°5 – Rector USB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VE" dirty="0" smtClean="0"/>
              <a:t>Inició:</a:t>
            </a:r>
          </a:p>
          <a:p>
            <a:pPr>
              <a:buNone/>
            </a:pPr>
            <a:r>
              <a:rPr lang="es-VE" b="1" dirty="0" smtClean="0"/>
              <a:t>12/03/2015</a:t>
            </a:r>
            <a:r>
              <a:rPr lang="es-VE" dirty="0" smtClean="0"/>
              <a:t> – La USB interpuso solicitud de revisión constitucional conjuntamente con medida cautelar de suspensión de efectos, contra la sentencia N° 216 dictada por la Sala Electoral del TSJ.</a:t>
            </a:r>
          </a:p>
          <a:p>
            <a:pPr>
              <a:buNone/>
            </a:pPr>
            <a:endParaRPr lang="es-VE" dirty="0" smtClean="0"/>
          </a:p>
          <a:p>
            <a:pPr>
              <a:buNone/>
            </a:pPr>
            <a:r>
              <a:rPr lang="es-VE" b="1" dirty="0" smtClean="0"/>
              <a:t>29/04/2015</a:t>
            </a:r>
            <a:r>
              <a:rPr lang="es-VE" dirty="0" smtClean="0"/>
              <a:t> – </a:t>
            </a:r>
            <a:r>
              <a:rPr lang="es-VE" b="1" dirty="0" smtClean="0"/>
              <a:t>Suspende la orden impartida por la Sala Electoral.</a:t>
            </a:r>
            <a:endParaRPr lang="es-V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123</TotalTime>
  <Words>1418</Words>
  <Application>Microsoft Office PowerPoint</Application>
  <PresentationFormat>Presentación en pantalla (4:3)</PresentationFormat>
  <Paragraphs>179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Franklin Gothic Book</vt:lpstr>
      <vt:lpstr>Wingdings 2</vt:lpstr>
      <vt:lpstr>Técnico</vt:lpstr>
      <vt:lpstr>Foro Elecciones Rectorales de la USB   Rector, vicerrector académico, vicerrector administrativo y secretario </vt:lpstr>
      <vt:lpstr>Contexto normativo</vt:lpstr>
      <vt:lpstr>Contexto normativo</vt:lpstr>
      <vt:lpstr>Decisión 0324</vt:lpstr>
      <vt:lpstr>Proceso judicial N°1 - Rectores</vt:lpstr>
      <vt:lpstr>Proceso Judicial N° 2 – Rector USB</vt:lpstr>
      <vt:lpstr>Proceso Judicial N° 3 - Personal</vt:lpstr>
      <vt:lpstr>Proceso Judicial N° 4 - Docentes</vt:lpstr>
      <vt:lpstr>Proceso Judicial N°5 – Rector USB</vt:lpstr>
      <vt:lpstr>Proceso judicial N°1 - Rectores</vt:lpstr>
      <vt:lpstr>Decisión 0324 – 27/08/2019</vt:lpstr>
      <vt:lpstr> Fundamentos de la Decisión 0324 - ¿Por qué la toman? </vt:lpstr>
      <vt:lpstr> Fundamentos de la Decisión 0324 - ¿Por qué la toman? </vt:lpstr>
      <vt:lpstr> Fundamentos de la Decisión 0324 - ¿Por qué la toman? </vt:lpstr>
      <vt:lpstr> Fundamentos de la Decisión 0324 - ¿Por qué la toman? </vt:lpstr>
      <vt:lpstr>Pautas cautelares dictadas para efectuar las elecciones de las autoridades universitarias:</vt:lpstr>
      <vt:lpstr>Situación actual ¿Qué pone en evidencia la decisión?</vt:lpstr>
      <vt:lpstr>Situación actual ¿Qué pone en evidencia la decisión?</vt:lpstr>
      <vt:lpstr>¿Qué opciones tenemos?</vt:lpstr>
      <vt:lpstr>¿Qué opciones tenemos?</vt:lpstr>
      <vt:lpstr>¿Qué opciones tenemos?</vt:lpstr>
      <vt:lpstr>¿A qué nos enfrentamos?</vt:lpstr>
      <vt:lpstr>¿A qué nos enfrentamos?</vt:lpstr>
      <vt:lpstr>¿Qué hacemos?</vt:lpstr>
      <vt:lpstr>Gracias por su asistencia ¿Preguntas, comentarios?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CHELHOD EZZAT LORENZO</dc:creator>
  <cp:lastModifiedBy>user</cp:lastModifiedBy>
  <cp:revision>23</cp:revision>
  <dcterms:created xsi:type="dcterms:W3CDTF">2019-11-08T04:08:39Z</dcterms:created>
  <dcterms:modified xsi:type="dcterms:W3CDTF">2019-11-08T14:34:26Z</dcterms:modified>
</cp:coreProperties>
</file>