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embeddedFontLst>
    <p:embeddedFont>
      <p:font typeface="Lora"/>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F474EEA-8A4A-4290-AB1C-3632EB1CA813}">
  <a:tblStyle styleId="{1F474EEA-8A4A-4290-AB1C-3632EB1CA81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F626EF03-4141-4500-9519-A95B0B8C4ED4}"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F1F5"/>
          </a:solidFill>
        </a:fill>
      </a:tcStyle>
    </a:wholeTbl>
    <a:band1H>
      <a:tcTxStyle/>
      <a:tcStyle>
        <a:fill>
          <a:solidFill>
            <a:srgbClr val="CEE2EA"/>
          </a:solidFill>
        </a:fill>
      </a:tcStyle>
    </a:band1H>
    <a:band2H>
      <a:tcTxStyle/>
    </a:band2H>
    <a:band1V>
      <a:tcTxStyle/>
      <a:tcStyle>
        <a:fill>
          <a:solidFill>
            <a:srgbClr val="CEE2EA"/>
          </a:solidFill>
        </a:fill>
      </a:tcStyle>
    </a:band1V>
    <a:band2V>
      <a:tcTxStyle/>
    </a:band2V>
    <a:lastCol>
      <a:tcTxStyle b="on" i="off">
        <a:font>
          <a:latin typeface="Calibri"/>
          <a:ea typeface="Calibri"/>
          <a:cs typeface="Calibri"/>
        </a:font>
        <a:schemeClr val="lt1"/>
      </a:tcTxStyle>
      <a:tcStyle>
        <a:fill>
          <a:solidFill>
            <a:schemeClr val="accent5"/>
          </a:solidFill>
        </a:fill>
      </a:tcStyle>
    </a:lastCol>
    <a:firstCol>
      <a:tcTxStyle b="on" i="off">
        <a:font>
          <a:latin typeface="Calibri"/>
          <a:ea typeface="Calibri"/>
          <a:cs typeface="Calibri"/>
        </a:font>
        <a:schemeClr val="lt1"/>
      </a:tcTxStyle>
      <a:tcStyle>
        <a:fill>
          <a:solidFill>
            <a:schemeClr val="accent5"/>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5"/>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5"/>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ora-bold.fntdata"/><Relationship Id="rId25" Type="http://schemas.openxmlformats.org/officeDocument/2006/relationships/font" Target="fonts/Lora-regular.fntdata"/><Relationship Id="rId28" Type="http://schemas.openxmlformats.org/officeDocument/2006/relationships/font" Target="fonts/Lora-boldItalic.fntdata"/><Relationship Id="rId27" Type="http://schemas.openxmlformats.org/officeDocument/2006/relationships/font" Target="fonts/Lora-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651528d8e1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651528d8e1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651528d8e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651528d8e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651528d8e1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651528d8e1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g640d71ff8e_0_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640d71ff8e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g6d4fbde252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6d4fbde252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g6d4fbde252_2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6d4fbde252_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g640d71ff8e_0_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640d71ff8e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g641f6a59e6_0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641f6a59e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6d4fbde252_2_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6d4fbde252_2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6f5c9b74f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6f5c9b74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6d4fbde73a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6d4fbde73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43b982e7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43b982e7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ES"/>
              <a:t>Por favor, colocar el fondo de color amarillo al texto constitucional, negro a la Ley Orgánica y azul a la Ley Ordinaria.Gracias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40d71ff8e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640d71ff8e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sitiva de títu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texto vertical"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objetos"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cabezado de sección"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os objetos"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ció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ólo el títu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 blanco"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ido con título"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n con título"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mt="50000"/>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Times New Roman"/>
              <a:buNone/>
            </a:pPr>
            <a:br>
              <a:rPr b="1" lang="es-ES" sz="3959">
                <a:latin typeface="Times New Roman"/>
                <a:ea typeface="Times New Roman"/>
                <a:cs typeface="Times New Roman"/>
                <a:sym typeface="Times New Roman"/>
              </a:rPr>
            </a:br>
            <a:br>
              <a:rPr b="1" lang="es-ES" sz="3959">
                <a:latin typeface="Times New Roman"/>
                <a:ea typeface="Times New Roman"/>
                <a:cs typeface="Times New Roman"/>
                <a:sym typeface="Times New Roman"/>
              </a:rPr>
            </a:br>
            <a:br>
              <a:rPr b="1" lang="es-ES" sz="3959">
                <a:latin typeface="Times New Roman"/>
                <a:ea typeface="Times New Roman"/>
                <a:cs typeface="Times New Roman"/>
                <a:sym typeface="Times New Roman"/>
              </a:rPr>
            </a:br>
            <a:br>
              <a:rPr b="1" lang="es-ES" sz="3959">
                <a:latin typeface="Times New Roman"/>
                <a:ea typeface="Times New Roman"/>
                <a:cs typeface="Times New Roman"/>
                <a:sym typeface="Times New Roman"/>
              </a:rPr>
            </a:br>
            <a:r>
              <a:rPr b="1" lang="es-ES" sz="3959">
                <a:latin typeface="Times New Roman"/>
                <a:ea typeface="Times New Roman"/>
                <a:cs typeface="Times New Roman"/>
                <a:sym typeface="Times New Roman"/>
              </a:rPr>
              <a:t>Implicaciones sobre la aplicabilidad de la sentencia 0324 de la Sala Constitucional del TSJ de fecha 27 de agosto de 2019 </a:t>
            </a:r>
            <a:br>
              <a:rPr b="0" lang="es-ES" sz="3959"/>
            </a:br>
            <a:br>
              <a:rPr lang="es-ES" sz="3959"/>
            </a:br>
            <a:endParaRPr sz="3959"/>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2"/>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s-ES" sz="3000">
                <a:latin typeface="Times New Roman"/>
                <a:ea typeface="Times New Roman"/>
                <a:cs typeface="Times New Roman"/>
                <a:sym typeface="Times New Roman"/>
              </a:rPr>
              <a:t>TIEMPOS A CONSIDERAR PARA LA REALIZACIÓN DE ELECCIONES</a:t>
            </a:r>
            <a:endParaRPr b="1" sz="3000">
              <a:latin typeface="Times New Roman"/>
              <a:ea typeface="Times New Roman"/>
              <a:cs typeface="Times New Roman"/>
              <a:sym typeface="Times New Roman"/>
            </a:endParaRPr>
          </a:p>
        </p:txBody>
      </p:sp>
      <p:sp>
        <p:nvSpPr>
          <p:cNvPr id="191" name="Google Shape;191;p22"/>
          <p:cNvSpPr/>
          <p:nvPr/>
        </p:nvSpPr>
        <p:spPr>
          <a:xfrm>
            <a:off x="1927050" y="1863950"/>
            <a:ext cx="5289900" cy="696900"/>
          </a:xfrm>
          <a:prstGeom prst="rect">
            <a:avLst/>
          </a:prstGeom>
          <a:solidFill>
            <a:srgbClr val="3C78D8"/>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2000">
                <a:latin typeface="Times New Roman"/>
                <a:ea typeface="Times New Roman"/>
                <a:cs typeface="Times New Roman"/>
                <a:sym typeface="Times New Roman"/>
              </a:rPr>
              <a:t>6 MESES</a:t>
            </a:r>
            <a:endParaRPr b="1" sz="2000">
              <a:latin typeface="Times New Roman"/>
              <a:ea typeface="Times New Roman"/>
              <a:cs typeface="Times New Roman"/>
              <a:sym typeface="Times New Roman"/>
            </a:endParaRPr>
          </a:p>
          <a:p>
            <a:pPr indent="0" lvl="0" marL="0" rtl="0" algn="ctr">
              <a:spcBef>
                <a:spcPts val="0"/>
              </a:spcBef>
              <a:spcAft>
                <a:spcPts val="0"/>
              </a:spcAft>
              <a:buNone/>
            </a:pPr>
            <a:r>
              <a:rPr b="1" lang="es-ES" sz="2000">
                <a:latin typeface="Times New Roman"/>
                <a:ea typeface="Times New Roman"/>
                <a:cs typeface="Times New Roman"/>
                <a:sym typeface="Times New Roman"/>
              </a:rPr>
              <a:t>DESDE EL 2/10/2019 HASTA EL 2/04/2020</a:t>
            </a:r>
            <a:endParaRPr b="1" sz="2000">
              <a:latin typeface="Times New Roman"/>
              <a:ea typeface="Times New Roman"/>
              <a:cs typeface="Times New Roman"/>
              <a:sym typeface="Times New Roman"/>
            </a:endParaRPr>
          </a:p>
        </p:txBody>
      </p:sp>
      <p:sp>
        <p:nvSpPr>
          <p:cNvPr id="192" name="Google Shape;192;p22"/>
          <p:cNvSpPr/>
          <p:nvPr/>
        </p:nvSpPr>
        <p:spPr>
          <a:xfrm>
            <a:off x="1893300" y="3007138"/>
            <a:ext cx="5357400" cy="377700"/>
          </a:xfrm>
          <a:prstGeom prst="rect">
            <a:avLst/>
          </a:prstGeom>
          <a:solidFill>
            <a:srgbClr val="CC4125"/>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2000">
                <a:latin typeface="Times New Roman"/>
                <a:ea typeface="Times New Roman"/>
                <a:cs typeface="Times New Roman"/>
                <a:sym typeface="Times New Roman"/>
              </a:rPr>
              <a:t>CRONOGRAMA INDICADO POR EL CNU</a:t>
            </a:r>
            <a:endParaRPr b="1" sz="2000">
              <a:latin typeface="Times New Roman"/>
              <a:ea typeface="Times New Roman"/>
              <a:cs typeface="Times New Roman"/>
              <a:sym typeface="Times New Roman"/>
            </a:endParaRPr>
          </a:p>
        </p:txBody>
      </p:sp>
      <p:sp>
        <p:nvSpPr>
          <p:cNvPr id="193" name="Google Shape;193;p22"/>
          <p:cNvSpPr/>
          <p:nvPr/>
        </p:nvSpPr>
        <p:spPr>
          <a:xfrm>
            <a:off x="3126300" y="3882950"/>
            <a:ext cx="2891400" cy="377700"/>
          </a:xfrm>
          <a:prstGeom prst="rect">
            <a:avLst/>
          </a:prstGeom>
          <a:solidFill>
            <a:srgbClr val="38761D"/>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Convocatoria a Elecciones</a:t>
            </a:r>
            <a:endParaRPr b="1"/>
          </a:p>
        </p:txBody>
      </p:sp>
      <p:sp>
        <p:nvSpPr>
          <p:cNvPr id="194" name="Google Shape;194;p22"/>
          <p:cNvSpPr/>
          <p:nvPr/>
        </p:nvSpPr>
        <p:spPr>
          <a:xfrm>
            <a:off x="2668650" y="4727350"/>
            <a:ext cx="3806700" cy="450300"/>
          </a:xfrm>
          <a:prstGeom prst="rect">
            <a:avLst/>
          </a:prstGeom>
          <a:solidFill>
            <a:srgbClr val="F6B26B"/>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Inscripción</a:t>
            </a:r>
            <a:r>
              <a:rPr b="1" lang="es-ES"/>
              <a:t> de los egresados en el Registro Electoral (30) días continuos.</a:t>
            </a:r>
            <a:endParaRPr b="1"/>
          </a:p>
        </p:txBody>
      </p:sp>
      <p:sp>
        <p:nvSpPr>
          <p:cNvPr id="195" name="Google Shape;195;p22"/>
          <p:cNvSpPr/>
          <p:nvPr/>
        </p:nvSpPr>
        <p:spPr>
          <a:xfrm>
            <a:off x="3228000" y="5644350"/>
            <a:ext cx="2688000" cy="610200"/>
          </a:xfrm>
          <a:prstGeom prst="rect">
            <a:avLst/>
          </a:prstGeom>
          <a:solidFill>
            <a:srgbClr val="FFFF00"/>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Publicación del Registro Electoral</a:t>
            </a:r>
            <a:endParaRPr b="1"/>
          </a:p>
        </p:txBody>
      </p:sp>
      <p:cxnSp>
        <p:nvCxnSpPr>
          <p:cNvPr id="196" name="Google Shape;196;p22"/>
          <p:cNvCxnSpPr/>
          <p:nvPr/>
        </p:nvCxnSpPr>
        <p:spPr>
          <a:xfrm>
            <a:off x="4572000" y="2562638"/>
            <a:ext cx="0" cy="413100"/>
          </a:xfrm>
          <a:prstGeom prst="straightConnector1">
            <a:avLst/>
          </a:prstGeom>
          <a:noFill/>
          <a:ln cap="flat" cmpd="sng" w="9525">
            <a:solidFill>
              <a:srgbClr val="000000"/>
            </a:solidFill>
            <a:prstDash val="solid"/>
            <a:round/>
            <a:headEnd len="med" w="med" type="none"/>
            <a:tailEnd len="med" w="med" type="triangle"/>
          </a:ln>
        </p:spPr>
      </p:cxnSp>
      <p:cxnSp>
        <p:nvCxnSpPr>
          <p:cNvPr id="197" name="Google Shape;197;p22"/>
          <p:cNvCxnSpPr/>
          <p:nvPr/>
        </p:nvCxnSpPr>
        <p:spPr>
          <a:xfrm>
            <a:off x="4572000" y="3416250"/>
            <a:ext cx="0" cy="413100"/>
          </a:xfrm>
          <a:prstGeom prst="straightConnector1">
            <a:avLst/>
          </a:prstGeom>
          <a:noFill/>
          <a:ln cap="flat" cmpd="sng" w="9525">
            <a:solidFill>
              <a:srgbClr val="000000"/>
            </a:solidFill>
            <a:prstDash val="solid"/>
            <a:round/>
            <a:headEnd len="med" w="med" type="none"/>
            <a:tailEnd len="med" w="med" type="triangle"/>
          </a:ln>
        </p:spPr>
      </p:cxnSp>
      <p:cxnSp>
        <p:nvCxnSpPr>
          <p:cNvPr id="198" name="Google Shape;198;p22"/>
          <p:cNvCxnSpPr/>
          <p:nvPr/>
        </p:nvCxnSpPr>
        <p:spPr>
          <a:xfrm>
            <a:off x="4572000" y="4260638"/>
            <a:ext cx="0" cy="413100"/>
          </a:xfrm>
          <a:prstGeom prst="straightConnector1">
            <a:avLst/>
          </a:prstGeom>
          <a:noFill/>
          <a:ln cap="flat" cmpd="sng" w="9525">
            <a:solidFill>
              <a:srgbClr val="000000"/>
            </a:solidFill>
            <a:prstDash val="solid"/>
            <a:round/>
            <a:headEnd len="med" w="med" type="none"/>
            <a:tailEnd len="med" w="med" type="triangle"/>
          </a:ln>
        </p:spPr>
      </p:cxnSp>
      <p:cxnSp>
        <p:nvCxnSpPr>
          <p:cNvPr id="199" name="Google Shape;199;p22"/>
          <p:cNvCxnSpPr/>
          <p:nvPr/>
        </p:nvCxnSpPr>
        <p:spPr>
          <a:xfrm>
            <a:off x="4572000" y="5177638"/>
            <a:ext cx="0" cy="413100"/>
          </a:xfrm>
          <a:prstGeom prst="straightConnector1">
            <a:avLst/>
          </a:prstGeom>
          <a:noFill/>
          <a:ln cap="flat" cmpd="sng" w="9525">
            <a:solidFill>
              <a:srgbClr val="000000"/>
            </a:solidFill>
            <a:prstDash val="solid"/>
            <a:round/>
            <a:headEnd len="med" w="med" type="none"/>
            <a:tailEnd len="med" w="med" type="triangle"/>
          </a:ln>
        </p:spPr>
      </p:cxnSp>
      <p:sp>
        <p:nvSpPr>
          <p:cNvPr id="200" name="Google Shape;200;p22"/>
          <p:cNvSpPr/>
          <p:nvPr/>
        </p:nvSpPr>
        <p:spPr>
          <a:xfrm>
            <a:off x="7581950" y="3343500"/>
            <a:ext cx="1382100" cy="1671600"/>
          </a:xfrm>
          <a:prstGeom prst="roundRect">
            <a:avLst>
              <a:gd fmla="val 16667" name="adj"/>
            </a:avLst>
          </a:prstGeom>
          <a:solidFill>
            <a:srgbClr val="DD7E6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Sin embargo el tiempo transcurre desde la publicación en Gaceta Oficial </a:t>
            </a:r>
            <a:endParaRPr b="1"/>
          </a:p>
        </p:txBody>
      </p:sp>
      <p:sp>
        <p:nvSpPr>
          <p:cNvPr id="201" name="Google Shape;201;p22"/>
          <p:cNvSpPr/>
          <p:nvPr/>
        </p:nvSpPr>
        <p:spPr>
          <a:xfrm>
            <a:off x="244525" y="3429000"/>
            <a:ext cx="1382100" cy="1500600"/>
          </a:xfrm>
          <a:prstGeom prst="roundRect">
            <a:avLst>
              <a:gd fmla="val 16667" name="adj"/>
            </a:avLst>
          </a:prstGeom>
          <a:solidFill>
            <a:srgbClr val="DD7E6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Sin este cronograma no se puede dar inicio al proceso electoral</a:t>
            </a:r>
            <a:endParaRPr b="1"/>
          </a:p>
        </p:txBody>
      </p:sp>
      <p:cxnSp>
        <p:nvCxnSpPr>
          <p:cNvPr id="202" name="Google Shape;202;p22"/>
          <p:cNvCxnSpPr/>
          <p:nvPr/>
        </p:nvCxnSpPr>
        <p:spPr>
          <a:xfrm flipH="1" rot="10800000">
            <a:off x="1803350" y="3474975"/>
            <a:ext cx="566100" cy="460800"/>
          </a:xfrm>
          <a:prstGeom prst="straightConnector1">
            <a:avLst/>
          </a:prstGeom>
          <a:noFill/>
          <a:ln cap="flat" cmpd="sng" w="9525">
            <a:solidFill>
              <a:srgbClr val="000000"/>
            </a:solidFill>
            <a:prstDash val="solid"/>
            <a:round/>
            <a:headEnd len="med" w="med" type="none"/>
            <a:tailEnd len="med" w="med" type="triangle"/>
          </a:ln>
        </p:spPr>
      </p:cxnSp>
      <p:cxnSp>
        <p:nvCxnSpPr>
          <p:cNvPr id="203" name="Google Shape;203;p22"/>
          <p:cNvCxnSpPr/>
          <p:nvPr/>
        </p:nvCxnSpPr>
        <p:spPr>
          <a:xfrm>
            <a:off x="6774550" y="3494775"/>
            <a:ext cx="723900" cy="421200"/>
          </a:xfrm>
          <a:prstGeom prst="straightConnector1">
            <a:avLst/>
          </a:prstGeom>
          <a:noFill/>
          <a:ln cap="flat" cmpd="sng" w="9525">
            <a:solidFill>
              <a:srgbClr val="000000"/>
            </a:solidFill>
            <a:prstDash val="solid"/>
            <a:round/>
            <a:headEnd len="med" w="med" type="none"/>
            <a:tailEnd len="med" w="med" type="triangle"/>
          </a:ln>
        </p:spPr>
      </p:cxnSp>
    </p:spTree>
  </p:cSld>
  <p:clrMapOvr>
    <a:masterClrMapping/>
  </p:clrMapOvr>
  <mc:AlternateContent>
    <mc:Choice Requires="p14">
      <p:transition spd="slow" p14:dur="1000">
        <p14:flip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3"/>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s-ES" sz="3000">
                <a:latin typeface="Times New Roman"/>
                <a:ea typeface="Times New Roman"/>
                <a:cs typeface="Times New Roman"/>
                <a:sym typeface="Times New Roman"/>
              </a:rPr>
              <a:t>RÉGIMEN ELECTORAL DICTADO EN EL MARCO DE LA MEDIDA CAUTELAR</a:t>
            </a:r>
            <a:endParaRPr sz="3000"/>
          </a:p>
        </p:txBody>
      </p:sp>
      <p:sp>
        <p:nvSpPr>
          <p:cNvPr id="209" name="Google Shape;209;p23"/>
          <p:cNvSpPr txBox="1"/>
          <p:nvPr>
            <p:ph idx="1" type="body"/>
          </p:nvPr>
        </p:nvSpPr>
        <p:spPr>
          <a:xfrm>
            <a:off x="457200" y="1609150"/>
            <a:ext cx="8229600" cy="4526100"/>
          </a:xfrm>
          <a:prstGeom prst="rect">
            <a:avLst/>
          </a:prstGeom>
        </p:spPr>
        <p:txBody>
          <a:bodyPr anchorCtr="0" anchor="t" bIns="45700" lIns="91425" spcFirstLastPara="1" rIns="91425" wrap="square" tIns="45700">
            <a:noAutofit/>
          </a:bodyPr>
          <a:lstStyle/>
          <a:p>
            <a:pPr indent="0" lvl="0" marL="0" rtl="0" algn="ctr">
              <a:spcBef>
                <a:spcPts val="360"/>
              </a:spcBef>
              <a:spcAft>
                <a:spcPts val="0"/>
              </a:spcAft>
              <a:buNone/>
            </a:pPr>
            <a:r>
              <a:rPr b="1" lang="es-ES" sz="2400">
                <a:latin typeface="Times New Roman"/>
                <a:ea typeface="Times New Roman"/>
                <a:cs typeface="Times New Roman"/>
                <a:sym typeface="Times New Roman"/>
              </a:rPr>
              <a:t>¿QUIEN RESULTA ELECTO EN PRIMERA VUELTA?</a:t>
            </a:r>
            <a:endParaRPr b="1" sz="2400">
              <a:latin typeface="Times New Roman"/>
              <a:ea typeface="Times New Roman"/>
              <a:cs typeface="Times New Roman"/>
              <a:sym typeface="Times New Roman"/>
            </a:endParaRPr>
          </a:p>
          <a:p>
            <a:pPr indent="0" lvl="0" marL="0" rtl="0" algn="ctr">
              <a:spcBef>
                <a:spcPts val="360"/>
              </a:spcBef>
              <a:spcAft>
                <a:spcPts val="0"/>
              </a:spcAft>
              <a:buNone/>
            </a:pPr>
            <a:r>
              <a:t/>
            </a:r>
            <a:endParaRPr b="1" sz="2400">
              <a:latin typeface="Times New Roman"/>
              <a:ea typeface="Times New Roman"/>
              <a:cs typeface="Times New Roman"/>
              <a:sym typeface="Times New Roman"/>
            </a:endParaRPr>
          </a:p>
          <a:p>
            <a:pPr indent="0" lvl="0" marL="0" rtl="0" algn="ctr">
              <a:spcBef>
                <a:spcPts val="360"/>
              </a:spcBef>
              <a:spcAft>
                <a:spcPts val="0"/>
              </a:spcAft>
              <a:buNone/>
            </a:pPr>
            <a:r>
              <a:t/>
            </a:r>
            <a:endParaRPr b="1" sz="2400">
              <a:latin typeface="Times New Roman"/>
              <a:ea typeface="Times New Roman"/>
              <a:cs typeface="Times New Roman"/>
              <a:sym typeface="Times New Roman"/>
            </a:endParaRPr>
          </a:p>
        </p:txBody>
      </p:sp>
      <p:sp>
        <p:nvSpPr>
          <p:cNvPr id="210" name="Google Shape;210;p23"/>
          <p:cNvSpPr/>
          <p:nvPr/>
        </p:nvSpPr>
        <p:spPr>
          <a:xfrm>
            <a:off x="1089425" y="2498250"/>
            <a:ext cx="799500" cy="654600"/>
          </a:xfrm>
          <a:prstGeom prst="roundRect">
            <a:avLst>
              <a:gd fmla="val 16667" name="adj"/>
            </a:avLst>
          </a:prstGeom>
          <a:solidFill>
            <a:srgbClr val="FF9900">
              <a:alpha val="9608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1" name="Google Shape;211;p23"/>
          <p:cNvSpPr/>
          <p:nvPr/>
        </p:nvSpPr>
        <p:spPr>
          <a:xfrm>
            <a:off x="1986763" y="3101700"/>
            <a:ext cx="799500" cy="654600"/>
          </a:xfrm>
          <a:prstGeom prst="roundRect">
            <a:avLst>
              <a:gd fmla="val 16667"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3"/>
          <p:cNvSpPr/>
          <p:nvPr/>
        </p:nvSpPr>
        <p:spPr>
          <a:xfrm>
            <a:off x="1089425" y="3756300"/>
            <a:ext cx="799500" cy="654600"/>
          </a:xfrm>
          <a:prstGeom prst="roundRect">
            <a:avLst>
              <a:gd fmla="val 16667" name="adj"/>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3"/>
          <p:cNvSpPr/>
          <p:nvPr/>
        </p:nvSpPr>
        <p:spPr>
          <a:xfrm>
            <a:off x="2884125" y="3785550"/>
            <a:ext cx="799500" cy="596100"/>
          </a:xfrm>
          <a:prstGeom prst="roundRect">
            <a:avLst>
              <a:gd fmla="val 16667" name="adj"/>
            </a:avLst>
          </a:prstGeom>
          <a:solidFill>
            <a:srgbClr val="FF9900">
              <a:alpha val="9608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3"/>
          <p:cNvSpPr/>
          <p:nvPr/>
        </p:nvSpPr>
        <p:spPr>
          <a:xfrm>
            <a:off x="2884100" y="2447100"/>
            <a:ext cx="799500" cy="654600"/>
          </a:xfrm>
          <a:prstGeom prst="roundRect">
            <a:avLst>
              <a:gd fmla="val 16667" name="adj"/>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3"/>
          <p:cNvSpPr txBox="1"/>
          <p:nvPr/>
        </p:nvSpPr>
        <p:spPr>
          <a:xfrm>
            <a:off x="8369100" y="2993100"/>
            <a:ext cx="3850200" cy="27462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1"/>
              </a:buClr>
              <a:buSzPts val="1100"/>
              <a:buFont typeface="Arial"/>
              <a:buNone/>
            </a:pPr>
            <a:r>
              <a:t/>
            </a:r>
            <a:endParaRPr b="1" sz="2000">
              <a:latin typeface="Calibri"/>
              <a:ea typeface="Calibri"/>
              <a:cs typeface="Calibri"/>
              <a:sym typeface="Calibri"/>
            </a:endParaRPr>
          </a:p>
        </p:txBody>
      </p:sp>
      <p:sp>
        <p:nvSpPr>
          <p:cNvPr id="216" name="Google Shape;216;p23"/>
          <p:cNvSpPr/>
          <p:nvPr/>
        </p:nvSpPr>
        <p:spPr>
          <a:xfrm>
            <a:off x="1888925" y="5440350"/>
            <a:ext cx="5242800" cy="537600"/>
          </a:xfrm>
          <a:prstGeom prst="rect">
            <a:avLst/>
          </a:prstGeom>
          <a:solidFill>
            <a:srgbClr val="9BE9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LA PROCLAMACIÓN EN UNA ÚNICA VUELTA ESTARÁ SUJETA A QUE </a:t>
            </a:r>
            <a:r>
              <a:rPr b="1" lang="es-ES"/>
              <a:t>CONVERJAN</a:t>
            </a:r>
            <a:r>
              <a:rPr b="1" lang="es-ES"/>
              <a:t> ESTOS DOS REQUISITOS</a:t>
            </a:r>
            <a:endParaRPr b="1"/>
          </a:p>
        </p:txBody>
      </p:sp>
      <p:sp>
        <p:nvSpPr>
          <p:cNvPr id="217" name="Google Shape;217;p23"/>
          <p:cNvSpPr/>
          <p:nvPr/>
        </p:nvSpPr>
        <p:spPr>
          <a:xfrm>
            <a:off x="4441225" y="2447100"/>
            <a:ext cx="4114800" cy="2746200"/>
          </a:xfrm>
          <a:prstGeom prst="round1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2000">
                <a:solidFill>
                  <a:schemeClr val="dk1"/>
                </a:solidFill>
                <a:latin typeface="Times New Roman"/>
                <a:ea typeface="Times New Roman"/>
                <a:cs typeface="Times New Roman"/>
                <a:sym typeface="Times New Roman"/>
              </a:rPr>
              <a:t>Se proclamará electo quien: </a:t>
            </a:r>
            <a:endParaRPr b="1" sz="2000">
              <a:solidFill>
                <a:schemeClr val="dk1"/>
              </a:solidFill>
              <a:latin typeface="Times New Roman"/>
              <a:ea typeface="Times New Roman"/>
              <a:cs typeface="Times New Roman"/>
              <a:sym typeface="Times New Roman"/>
            </a:endParaRPr>
          </a:p>
          <a:p>
            <a:pPr indent="-355600" lvl="0" marL="457200" rtl="0" algn="just">
              <a:spcBef>
                <a:spcPts val="0"/>
              </a:spcBef>
              <a:spcAft>
                <a:spcPts val="0"/>
              </a:spcAft>
              <a:buClr>
                <a:schemeClr val="dk1"/>
              </a:buClr>
              <a:buSzPts val="2000"/>
              <a:buFont typeface="Times New Roman"/>
              <a:buAutoNum type="arabicPeriod"/>
            </a:pPr>
            <a:r>
              <a:rPr lang="es-ES" sz="2000">
                <a:solidFill>
                  <a:schemeClr val="dk1"/>
                </a:solidFill>
                <a:latin typeface="Times New Roman"/>
                <a:ea typeface="Times New Roman"/>
                <a:cs typeface="Times New Roman"/>
                <a:sym typeface="Times New Roman"/>
              </a:rPr>
              <a:t>Haya resultado ganador en al menos tres (3) de los cinco (5) sectores electorales y,</a:t>
            </a:r>
            <a:endParaRPr sz="2000">
              <a:solidFill>
                <a:schemeClr val="dk1"/>
              </a:solidFill>
              <a:latin typeface="Times New Roman"/>
              <a:ea typeface="Times New Roman"/>
              <a:cs typeface="Times New Roman"/>
              <a:sym typeface="Times New Roman"/>
            </a:endParaRPr>
          </a:p>
          <a:p>
            <a:pPr indent="-355600" lvl="0" marL="457200" rtl="0" algn="just">
              <a:spcBef>
                <a:spcPts val="0"/>
              </a:spcBef>
              <a:spcAft>
                <a:spcPts val="0"/>
              </a:spcAft>
              <a:buClr>
                <a:schemeClr val="dk1"/>
              </a:buClr>
              <a:buSzPts val="2000"/>
              <a:buFont typeface="Times New Roman"/>
              <a:buAutoNum type="arabicPeriod"/>
            </a:pPr>
            <a:r>
              <a:rPr lang="es-ES" sz="2000">
                <a:solidFill>
                  <a:schemeClr val="dk1"/>
                </a:solidFill>
                <a:latin typeface="Times New Roman"/>
                <a:ea typeface="Times New Roman"/>
                <a:cs typeface="Times New Roman"/>
                <a:sym typeface="Times New Roman"/>
              </a:rPr>
              <a:t>Haya obtenido la mayoría absoluta de votos (mitad más uno) sumados los votos de todos los sectores electorales.</a:t>
            </a:r>
            <a:endParaRPr sz="20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24"/>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s-ES" sz="3000">
                <a:latin typeface="Times New Roman"/>
                <a:ea typeface="Times New Roman"/>
                <a:cs typeface="Times New Roman"/>
                <a:sym typeface="Times New Roman"/>
              </a:rPr>
              <a:t>RÉGIMEN ELECTORAL DICTADO EN EL MARCO DE LA MEDIDA CAUTELAR</a:t>
            </a:r>
            <a:endParaRPr/>
          </a:p>
        </p:txBody>
      </p:sp>
      <p:sp>
        <p:nvSpPr>
          <p:cNvPr id="223" name="Google Shape;223;p24"/>
          <p:cNvSpPr txBox="1"/>
          <p:nvPr>
            <p:ph idx="1" type="body"/>
          </p:nvPr>
        </p:nvSpPr>
        <p:spPr>
          <a:xfrm>
            <a:off x="457200" y="170355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s-ES" sz="2400">
                <a:latin typeface="Times New Roman"/>
                <a:ea typeface="Times New Roman"/>
                <a:cs typeface="Times New Roman"/>
                <a:sym typeface="Times New Roman"/>
              </a:rPr>
              <a:t>SEGUNDA VUELTA</a:t>
            </a:r>
            <a:endParaRPr b="1" sz="2400">
              <a:latin typeface="Times New Roman"/>
              <a:ea typeface="Times New Roman"/>
              <a:cs typeface="Times New Roman"/>
              <a:sym typeface="Times New Roman"/>
            </a:endParaRPr>
          </a:p>
          <a:p>
            <a:pPr indent="0" lvl="0" marL="0" rtl="0" algn="l">
              <a:spcBef>
                <a:spcPts val="360"/>
              </a:spcBef>
              <a:spcAft>
                <a:spcPts val="0"/>
              </a:spcAft>
              <a:buNone/>
            </a:pPr>
            <a:r>
              <a:rPr b="1" lang="es-ES" sz="2400">
                <a:latin typeface="Times New Roman"/>
                <a:ea typeface="Times New Roman"/>
                <a:cs typeface="Times New Roman"/>
                <a:sym typeface="Times New Roman"/>
              </a:rPr>
              <a:t>+</a:t>
            </a:r>
            <a:endParaRPr b="1" sz="2400">
              <a:latin typeface="Times New Roman"/>
              <a:ea typeface="Times New Roman"/>
              <a:cs typeface="Times New Roman"/>
              <a:sym typeface="Times New Roman"/>
            </a:endParaRPr>
          </a:p>
        </p:txBody>
      </p:sp>
      <p:sp>
        <p:nvSpPr>
          <p:cNvPr id="224" name="Google Shape;224;p24"/>
          <p:cNvSpPr/>
          <p:nvPr/>
        </p:nvSpPr>
        <p:spPr>
          <a:xfrm>
            <a:off x="4242650" y="2964000"/>
            <a:ext cx="1554600" cy="465000"/>
          </a:xfrm>
          <a:prstGeom prst="rect">
            <a:avLst/>
          </a:prstGeom>
          <a:solidFill>
            <a:srgbClr val="FF9900">
              <a:alpha val="96080"/>
            </a:srgbClr>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CANDIDATO 1</a:t>
            </a:r>
            <a:endParaRPr b="1"/>
          </a:p>
        </p:txBody>
      </p:sp>
      <p:sp>
        <p:nvSpPr>
          <p:cNvPr id="225" name="Google Shape;225;p24"/>
          <p:cNvSpPr/>
          <p:nvPr/>
        </p:nvSpPr>
        <p:spPr>
          <a:xfrm>
            <a:off x="4242650" y="3995700"/>
            <a:ext cx="1554600" cy="465000"/>
          </a:xfrm>
          <a:prstGeom prst="rect">
            <a:avLst/>
          </a:prstGeom>
          <a:solidFill>
            <a:srgbClr val="6AA84F"/>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CANDIDATO 2</a:t>
            </a:r>
            <a:endParaRPr b="1"/>
          </a:p>
        </p:txBody>
      </p:sp>
      <p:sp>
        <p:nvSpPr>
          <p:cNvPr id="226" name="Google Shape;226;p24"/>
          <p:cNvSpPr/>
          <p:nvPr/>
        </p:nvSpPr>
        <p:spPr>
          <a:xfrm>
            <a:off x="581175" y="2337700"/>
            <a:ext cx="3123900" cy="2928000"/>
          </a:xfrm>
          <a:prstGeom prst="round1Rect">
            <a:avLst>
              <a:gd fmla="val 16667" name="adj"/>
            </a:avLst>
          </a:prstGeom>
          <a:solidFill>
            <a:srgbClr val="00FFFF"/>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lang="es-ES" sz="1700">
                <a:solidFill>
                  <a:schemeClr val="dk1"/>
                </a:solidFill>
                <a:latin typeface="Times New Roman"/>
                <a:ea typeface="Times New Roman"/>
                <a:cs typeface="Times New Roman"/>
                <a:sym typeface="Times New Roman"/>
              </a:rPr>
              <a:t>En el caso de que ningún candidato haya logrado la mayoría de los sectores electorales y la mayoría absoluta de los votos sumados de todos los sectores, se procederá a una segunda vuelta con los dos candidatos que hayan obtenido la mayor cantidad de sectores electorales.</a:t>
            </a:r>
            <a:endParaRPr sz="1700"/>
          </a:p>
        </p:txBody>
      </p:sp>
      <p:cxnSp>
        <p:nvCxnSpPr>
          <p:cNvPr id="227" name="Google Shape;227;p24"/>
          <p:cNvCxnSpPr>
            <a:stCxn id="224" idx="3"/>
          </p:cNvCxnSpPr>
          <p:nvPr/>
        </p:nvCxnSpPr>
        <p:spPr>
          <a:xfrm>
            <a:off x="5797250" y="3196500"/>
            <a:ext cx="639300" cy="494100"/>
          </a:xfrm>
          <a:prstGeom prst="straightConnector1">
            <a:avLst/>
          </a:prstGeom>
          <a:noFill/>
          <a:ln cap="flat" cmpd="sng" w="28575">
            <a:solidFill>
              <a:srgbClr val="000000"/>
            </a:solidFill>
            <a:prstDash val="solid"/>
            <a:round/>
            <a:headEnd len="med" w="med" type="none"/>
            <a:tailEnd len="med" w="med" type="none"/>
          </a:ln>
        </p:spPr>
      </p:cxnSp>
      <p:cxnSp>
        <p:nvCxnSpPr>
          <p:cNvPr id="228" name="Google Shape;228;p24"/>
          <p:cNvCxnSpPr>
            <a:stCxn id="225" idx="3"/>
          </p:cNvCxnSpPr>
          <p:nvPr/>
        </p:nvCxnSpPr>
        <p:spPr>
          <a:xfrm flipH="1" rot="10800000">
            <a:off x="5797250" y="3705000"/>
            <a:ext cx="639300" cy="523200"/>
          </a:xfrm>
          <a:prstGeom prst="straightConnector1">
            <a:avLst/>
          </a:prstGeom>
          <a:noFill/>
          <a:ln cap="flat" cmpd="sng" w="28575">
            <a:solidFill>
              <a:srgbClr val="000000"/>
            </a:solidFill>
            <a:prstDash val="solid"/>
            <a:round/>
            <a:headEnd len="med" w="med" type="none"/>
            <a:tailEnd len="med" w="med" type="none"/>
          </a:ln>
        </p:spPr>
      </p:cxnSp>
      <p:sp>
        <p:nvSpPr>
          <p:cNvPr id="229" name="Google Shape;229;p24"/>
          <p:cNvSpPr/>
          <p:nvPr/>
        </p:nvSpPr>
        <p:spPr>
          <a:xfrm>
            <a:off x="6536400" y="3080400"/>
            <a:ext cx="1977900" cy="1046100"/>
          </a:xfrm>
          <a:prstGeom prst="rect">
            <a:avLst/>
          </a:prstGeom>
          <a:solidFill>
            <a:srgbClr val="B4A7D6"/>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ES"/>
              <a:t>DENTRO DE LOS 30 DÍAS </a:t>
            </a:r>
            <a:r>
              <a:rPr lang="es-ES"/>
              <a:t>HÁBILES</a:t>
            </a:r>
            <a:r>
              <a:rPr lang="es-ES"/>
              <a:t> SIGUIENTES A LA PRIMERA ELECCION</a:t>
            </a:r>
            <a:endParaRPr/>
          </a:p>
        </p:txBody>
      </p:sp>
      <p:sp>
        <p:nvSpPr>
          <p:cNvPr id="230" name="Google Shape;230;p24"/>
          <p:cNvSpPr/>
          <p:nvPr/>
        </p:nvSpPr>
        <p:spPr>
          <a:xfrm>
            <a:off x="6276825" y="4518725"/>
            <a:ext cx="2484600" cy="1046100"/>
          </a:xfrm>
          <a:prstGeom prst="roundRect">
            <a:avLst>
              <a:gd fmla="val 16667" name="adj"/>
            </a:avLst>
          </a:prstGeom>
          <a:solidFill>
            <a:srgbClr val="B6D7A8"/>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lang="es-ES" sz="1500">
                <a:solidFill>
                  <a:schemeClr val="dk1"/>
                </a:solidFill>
                <a:latin typeface="Times New Roman"/>
                <a:ea typeface="Times New Roman"/>
                <a:cs typeface="Times New Roman"/>
                <a:sym typeface="Times New Roman"/>
              </a:rPr>
              <a:t>Se proclamará candidato electo a quien haya ganado en tres (3) de los cinco (5) sectores electorales</a:t>
            </a:r>
            <a:endParaRPr sz="1500"/>
          </a:p>
        </p:txBody>
      </p:sp>
      <p:sp>
        <p:nvSpPr>
          <p:cNvPr id="231" name="Google Shape;231;p24"/>
          <p:cNvSpPr/>
          <p:nvPr/>
        </p:nvSpPr>
        <p:spPr>
          <a:xfrm>
            <a:off x="1322200" y="5467925"/>
            <a:ext cx="4751400" cy="1143000"/>
          </a:xfrm>
          <a:prstGeom prst="rect">
            <a:avLst/>
          </a:prstGeom>
          <a:solidFill>
            <a:srgbClr val="E06666"/>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b="1" lang="es-ES">
                <a:solidFill>
                  <a:schemeClr val="dk1"/>
                </a:solidFill>
                <a:latin typeface="Times New Roman"/>
                <a:ea typeface="Times New Roman"/>
                <a:cs typeface="Times New Roman"/>
                <a:sym typeface="Times New Roman"/>
              </a:rPr>
              <a:t>EN CASO DE UN EMPATE INTRA-SECTOR ELECTORAL SE PROCLAMARÁ CANDIDADO ELECTO A QUIEN HAYA OBTENIDO LA MAYORÍA ABSOLUTA DE VOTOS VÁLIDOS DE TODOS LOS SECTORES ELECTORALES.</a:t>
            </a:r>
            <a:endParaRPr b="1"/>
          </a:p>
        </p:txBody>
      </p:sp>
      <p:cxnSp>
        <p:nvCxnSpPr>
          <p:cNvPr id="232" name="Google Shape;232;p24"/>
          <p:cNvCxnSpPr>
            <a:stCxn id="229" idx="2"/>
            <a:endCxn id="230" idx="0"/>
          </p:cNvCxnSpPr>
          <p:nvPr/>
        </p:nvCxnSpPr>
        <p:spPr>
          <a:xfrm flipH="1">
            <a:off x="7519050" y="4126500"/>
            <a:ext cx="6300" cy="392100"/>
          </a:xfrm>
          <a:prstGeom prst="straightConnector1">
            <a:avLst/>
          </a:prstGeom>
          <a:noFill/>
          <a:ln cap="flat" cmpd="sng" w="19050">
            <a:solidFill>
              <a:srgbClr val="000000"/>
            </a:solidFill>
            <a:prstDash val="solid"/>
            <a:round/>
            <a:headEnd len="med" w="med" type="none"/>
            <a:tailEnd len="med" w="med" type="triangle"/>
          </a:ln>
        </p:spPr>
      </p:cxnSp>
      <p:cxnSp>
        <p:nvCxnSpPr>
          <p:cNvPr id="233" name="Google Shape;233;p24"/>
          <p:cNvCxnSpPr/>
          <p:nvPr/>
        </p:nvCxnSpPr>
        <p:spPr>
          <a:xfrm>
            <a:off x="7525350" y="5586600"/>
            <a:ext cx="0" cy="276000"/>
          </a:xfrm>
          <a:prstGeom prst="straightConnector1">
            <a:avLst/>
          </a:prstGeom>
          <a:noFill/>
          <a:ln cap="flat" cmpd="sng" w="19050">
            <a:solidFill>
              <a:srgbClr val="000000"/>
            </a:solidFill>
            <a:prstDash val="solid"/>
            <a:round/>
            <a:headEnd len="med" w="med" type="none"/>
            <a:tailEnd len="med" w="med" type="none"/>
          </a:ln>
        </p:spPr>
      </p:cxnSp>
      <p:cxnSp>
        <p:nvCxnSpPr>
          <p:cNvPr id="234" name="Google Shape;234;p24"/>
          <p:cNvCxnSpPr/>
          <p:nvPr/>
        </p:nvCxnSpPr>
        <p:spPr>
          <a:xfrm rot="10800000">
            <a:off x="6145900" y="5869975"/>
            <a:ext cx="1395000" cy="0"/>
          </a:xfrm>
          <a:prstGeom prst="straightConnector1">
            <a:avLst/>
          </a:prstGeom>
          <a:noFill/>
          <a:ln cap="flat" cmpd="sng" w="19050">
            <a:solidFill>
              <a:srgbClr val="000000"/>
            </a:solidFill>
            <a:prstDash val="solid"/>
            <a:round/>
            <a:headEnd len="med" w="med" type="none"/>
            <a:tailEnd len="med" w="med" type="triangle"/>
          </a:ln>
        </p:spPr>
      </p:cxnSp>
    </p:spTree>
  </p:cSld>
  <p:clrMapOvr>
    <a:masterClrMapping/>
  </p:clrMapOvr>
  <mc:AlternateContent>
    <mc:Choice Requires="p14">
      <p:transition spd="slow" p14:dur="1000">
        <p:push/>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25"/>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s-ES" sz="3000">
                <a:latin typeface="Times New Roman"/>
                <a:ea typeface="Times New Roman"/>
                <a:cs typeface="Times New Roman"/>
                <a:sym typeface="Times New Roman"/>
              </a:rPr>
              <a:t>SANCIÓN POR INCUMPLIMIENTO CON LO QUE DICTAMINA LA SENTENCIA N° 0324</a:t>
            </a:r>
            <a:endParaRPr b="1" sz="3000">
              <a:latin typeface="Times New Roman"/>
              <a:ea typeface="Times New Roman"/>
              <a:cs typeface="Times New Roman"/>
              <a:sym typeface="Times New Roman"/>
            </a:endParaRPr>
          </a:p>
        </p:txBody>
      </p:sp>
      <p:sp>
        <p:nvSpPr>
          <p:cNvPr id="240" name="Google Shape;240;p25"/>
          <p:cNvSpPr/>
          <p:nvPr/>
        </p:nvSpPr>
        <p:spPr>
          <a:xfrm>
            <a:off x="842725" y="1772625"/>
            <a:ext cx="4257300" cy="4526100"/>
          </a:xfrm>
          <a:prstGeom prst="rect">
            <a:avLst/>
          </a:prstGeom>
          <a:solidFill>
            <a:srgbClr val="00FFFF"/>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spcBef>
                <a:spcPts val="0"/>
              </a:spcBef>
              <a:spcAft>
                <a:spcPts val="0"/>
              </a:spcAft>
              <a:buNone/>
            </a:pPr>
            <a:r>
              <a:rPr lang="es-ES" sz="1800">
                <a:solidFill>
                  <a:schemeClr val="dk1"/>
                </a:solidFill>
                <a:latin typeface="Times New Roman"/>
                <a:ea typeface="Times New Roman"/>
                <a:cs typeface="Times New Roman"/>
                <a:sym typeface="Times New Roman"/>
              </a:rPr>
              <a:t>En las Universidades cuyas autoridades tengan el período vencido, sus comisiones electorales deberán convocar a elecciones, elaborar el Registro Electoral Universitario, celebrar las elecciones, totalizar votos, adjudicar y proclamar a los ganadores  con base en las presentes reglas en un plazo que no podrá exceder de seis (6) meses a partir de la publicación de la presente decisión. </a:t>
            </a:r>
            <a:r>
              <a:rPr b="1" lang="es-ES" sz="1800">
                <a:solidFill>
                  <a:schemeClr val="dk1"/>
                </a:solidFill>
                <a:latin typeface="Times New Roman"/>
                <a:ea typeface="Times New Roman"/>
                <a:cs typeface="Times New Roman"/>
                <a:sym typeface="Times New Roman"/>
              </a:rPr>
              <a:t>Transcurrido dicho  lapso, cesa la permanencia legal de las autoridades universitarias con </a:t>
            </a:r>
            <a:r>
              <a:rPr b="1" lang="es-ES" sz="1800">
                <a:solidFill>
                  <a:schemeClr val="dk1"/>
                </a:solidFill>
                <a:latin typeface="Times New Roman"/>
                <a:ea typeface="Times New Roman"/>
                <a:cs typeface="Times New Roman"/>
                <a:sym typeface="Times New Roman"/>
              </a:rPr>
              <a:t>periodo</a:t>
            </a:r>
            <a:r>
              <a:rPr b="1" lang="es-ES" sz="1800">
                <a:solidFill>
                  <a:schemeClr val="dk1"/>
                </a:solidFill>
                <a:latin typeface="Times New Roman"/>
                <a:ea typeface="Times New Roman"/>
                <a:cs typeface="Times New Roman"/>
                <a:sym typeface="Times New Roman"/>
              </a:rPr>
              <a:t> vencido, quedando la vacante absoluta de dichos cargos.</a:t>
            </a:r>
            <a:endParaRPr b="1" sz="1800"/>
          </a:p>
        </p:txBody>
      </p:sp>
      <p:pic>
        <p:nvPicPr>
          <p:cNvPr id="241" name="Google Shape;241;p25"/>
          <p:cNvPicPr preferRelativeResize="0"/>
          <p:nvPr/>
        </p:nvPicPr>
        <p:blipFill>
          <a:blip r:embed="rId3">
            <a:alphaModFix/>
          </a:blip>
          <a:stretch>
            <a:fillRect/>
          </a:stretch>
        </p:blipFill>
        <p:spPr>
          <a:xfrm>
            <a:off x="5689500" y="2729000"/>
            <a:ext cx="2705100" cy="1981200"/>
          </a:xfrm>
          <a:prstGeom prst="rect">
            <a:avLst/>
          </a:prstGeom>
          <a:noFill/>
          <a:ln cap="flat" cmpd="sng" w="28575">
            <a:solidFill>
              <a:srgbClr val="000000"/>
            </a:solidFill>
            <a:prstDash val="solid"/>
            <a:round/>
            <a:headEnd len="sm" w="sm" type="none"/>
            <a:tailEnd len="sm" w="sm" type="none"/>
          </a:ln>
        </p:spPr>
      </p:pic>
    </p:spTree>
  </p:cSld>
  <p:clrMapOvr>
    <a:masterClrMapping/>
  </p:clrMapOvr>
  <mc:AlternateContent>
    <mc:Choice Requires="p14">
      <p:transition spd="slow" p14:dur="1000">
        <p14:prism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Google Shape;246;p26"/>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s-ES" sz="3000">
                <a:latin typeface="Times New Roman"/>
                <a:ea typeface="Times New Roman"/>
                <a:cs typeface="Times New Roman"/>
                <a:sym typeface="Times New Roman"/>
              </a:rPr>
              <a:t>RECURSOS INTERPUESTOS LUEGO DE CONOCER SOBRE LA MEDIDA CAUTELAR</a:t>
            </a:r>
            <a:endParaRPr/>
          </a:p>
        </p:txBody>
      </p:sp>
      <p:sp>
        <p:nvSpPr>
          <p:cNvPr id="247" name="Google Shape;247;p26"/>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8" name="Google Shape;248;p26"/>
          <p:cNvSpPr txBox="1"/>
          <p:nvPr>
            <p:ph idx="1" type="body"/>
          </p:nvPr>
        </p:nvSpPr>
        <p:spPr>
          <a:xfrm>
            <a:off x="457200" y="1600200"/>
            <a:ext cx="8229600" cy="4526100"/>
          </a:xfrm>
          <a:prstGeom prst="rect">
            <a:avLst/>
          </a:prstGeom>
          <a:noFill/>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9" name="Google Shape;249;p26"/>
          <p:cNvSpPr/>
          <p:nvPr/>
        </p:nvSpPr>
        <p:spPr>
          <a:xfrm>
            <a:off x="895100" y="1600200"/>
            <a:ext cx="2163300" cy="1769400"/>
          </a:xfrm>
          <a:prstGeom prst="roundRect">
            <a:avLst>
              <a:gd fmla="val 16667" name="adj"/>
            </a:avLst>
          </a:prstGeom>
          <a:solidFill>
            <a:srgbClr val="A2C4C9"/>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1800">
                <a:latin typeface="Times New Roman"/>
                <a:ea typeface="Times New Roman"/>
                <a:cs typeface="Times New Roman"/>
                <a:sym typeface="Times New Roman"/>
              </a:rPr>
              <a:t>RECURSO DE OPOSICIÓN</a:t>
            </a:r>
            <a:endParaRPr b="1" sz="1800">
              <a:latin typeface="Times New Roman"/>
              <a:ea typeface="Times New Roman"/>
              <a:cs typeface="Times New Roman"/>
              <a:sym typeface="Times New Roman"/>
            </a:endParaRPr>
          </a:p>
          <a:p>
            <a:pPr indent="0" lvl="0" marL="0" rtl="0" algn="ctr">
              <a:spcBef>
                <a:spcPts val="0"/>
              </a:spcBef>
              <a:spcAft>
                <a:spcPts val="0"/>
              </a:spcAft>
              <a:buNone/>
            </a:pPr>
            <a:r>
              <a:rPr b="1" lang="es-ES" sz="1800">
                <a:latin typeface="Times New Roman"/>
                <a:ea typeface="Times New Roman"/>
                <a:cs typeface="Times New Roman"/>
                <a:sym typeface="Times New Roman"/>
              </a:rPr>
              <a:t>UCV</a:t>
            </a:r>
            <a:r>
              <a:rPr b="1" lang="es-ES" sz="1800"/>
              <a:t> </a:t>
            </a:r>
            <a:endParaRPr b="1" sz="1800"/>
          </a:p>
        </p:txBody>
      </p:sp>
      <p:sp>
        <p:nvSpPr>
          <p:cNvPr id="250" name="Google Shape;250;p26"/>
          <p:cNvSpPr/>
          <p:nvPr/>
        </p:nvSpPr>
        <p:spPr>
          <a:xfrm>
            <a:off x="3490350" y="3076650"/>
            <a:ext cx="2163300" cy="1843500"/>
          </a:xfrm>
          <a:prstGeom prst="roundRect">
            <a:avLst>
              <a:gd fmla="val 16667" name="adj"/>
            </a:avLst>
          </a:prstGeom>
          <a:solidFill>
            <a:srgbClr val="B6D7A8"/>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1800">
                <a:latin typeface="Times New Roman"/>
                <a:ea typeface="Times New Roman"/>
                <a:cs typeface="Times New Roman"/>
                <a:sym typeface="Times New Roman"/>
              </a:rPr>
              <a:t>RECUSACIÓN </a:t>
            </a:r>
            <a:endParaRPr b="1" sz="1800">
              <a:latin typeface="Times New Roman"/>
              <a:ea typeface="Times New Roman"/>
              <a:cs typeface="Times New Roman"/>
              <a:sym typeface="Times New Roman"/>
            </a:endParaRPr>
          </a:p>
        </p:txBody>
      </p:sp>
      <p:sp>
        <p:nvSpPr>
          <p:cNvPr id="251" name="Google Shape;251;p26"/>
          <p:cNvSpPr/>
          <p:nvPr/>
        </p:nvSpPr>
        <p:spPr>
          <a:xfrm>
            <a:off x="6060125" y="4356900"/>
            <a:ext cx="2163300" cy="1769400"/>
          </a:xfrm>
          <a:prstGeom prst="roundRect">
            <a:avLst>
              <a:gd fmla="val 16667" name="adj"/>
            </a:avLst>
          </a:prstGeom>
          <a:solidFill>
            <a:srgbClr val="FFD966"/>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1800">
                <a:latin typeface="Times New Roman"/>
                <a:ea typeface="Times New Roman"/>
                <a:cs typeface="Times New Roman"/>
                <a:sym typeface="Times New Roman"/>
              </a:rPr>
              <a:t>RECURSO DE OPOSICIÓN USB, UCLA Y UNEXPO</a:t>
            </a:r>
            <a:endParaRPr b="1" sz="1800">
              <a:latin typeface="Times New Roman"/>
              <a:ea typeface="Times New Roman"/>
              <a:cs typeface="Times New Roman"/>
              <a:sym typeface="Times New Roman"/>
            </a:endParaRPr>
          </a:p>
        </p:txBody>
      </p:sp>
      <p:sp>
        <p:nvSpPr>
          <p:cNvPr id="252" name="Google Shape;252;p26"/>
          <p:cNvSpPr/>
          <p:nvPr/>
        </p:nvSpPr>
        <p:spPr>
          <a:xfrm>
            <a:off x="4351300" y="1860325"/>
            <a:ext cx="3358200" cy="725700"/>
          </a:xfrm>
          <a:prstGeom prst="rect">
            <a:avLst/>
          </a:prstGeom>
          <a:solidFill>
            <a:srgbClr val="B7B7B7"/>
          </a:solidFill>
          <a:ln cap="flat" cmpd="sng" w="28575">
            <a:solidFill>
              <a:srgbClr val="99999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ES"/>
              <a:t>IMPROPONIBLE LA RECUSACIÓN</a:t>
            </a:r>
            <a:endParaRPr/>
          </a:p>
        </p:txBody>
      </p:sp>
      <p:cxnSp>
        <p:nvCxnSpPr>
          <p:cNvPr id="253" name="Google Shape;253;p26"/>
          <p:cNvCxnSpPr/>
          <p:nvPr/>
        </p:nvCxnSpPr>
        <p:spPr>
          <a:xfrm flipH="1" rot="10800000">
            <a:off x="5653650" y="2635275"/>
            <a:ext cx="559800" cy="504000"/>
          </a:xfrm>
          <a:prstGeom prst="straightConnector1">
            <a:avLst/>
          </a:prstGeom>
          <a:noFill/>
          <a:ln cap="flat" cmpd="sng" w="9525">
            <a:solidFill>
              <a:srgbClr val="000000"/>
            </a:solidFill>
            <a:prstDash val="solid"/>
            <a:round/>
            <a:headEnd len="med" w="med" type="none"/>
            <a:tailEnd len="med" w="med" type="triangle"/>
          </a:ln>
        </p:spPr>
      </p:cxnSp>
      <p:sp>
        <p:nvSpPr>
          <p:cNvPr id="254" name="Google Shape;254;p26"/>
          <p:cNvSpPr/>
          <p:nvPr/>
        </p:nvSpPr>
        <p:spPr>
          <a:xfrm>
            <a:off x="780450" y="5108025"/>
            <a:ext cx="4098900" cy="804000"/>
          </a:xfrm>
          <a:prstGeom prst="rect">
            <a:avLst/>
          </a:prstGeom>
          <a:solidFill>
            <a:srgbClr val="999999"/>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317500" lvl="0" marL="457200" rtl="0" algn="l">
              <a:spcBef>
                <a:spcPts val="0"/>
              </a:spcBef>
              <a:spcAft>
                <a:spcPts val="0"/>
              </a:spcAft>
              <a:buSzPts val="1400"/>
              <a:buChar char="-"/>
            </a:pPr>
            <a:r>
              <a:rPr lang="es-ES"/>
              <a:t>DECLARADAS SIN LUGAR</a:t>
            </a:r>
            <a:endParaRPr/>
          </a:p>
          <a:p>
            <a:pPr indent="-317500" lvl="0" marL="457200" rtl="0" algn="l">
              <a:spcBef>
                <a:spcPts val="0"/>
              </a:spcBef>
              <a:spcAft>
                <a:spcPts val="0"/>
              </a:spcAft>
              <a:buSzPts val="1400"/>
              <a:buChar char="-"/>
            </a:pPr>
            <a:r>
              <a:rPr lang="es-ES"/>
              <a:t>RATIFICADA EN TODAS Y CADA UNA DE SUS PARTES LA MEDIDA CAUTELAR</a:t>
            </a:r>
            <a:endParaRPr/>
          </a:p>
        </p:txBody>
      </p:sp>
      <p:cxnSp>
        <p:nvCxnSpPr>
          <p:cNvPr id="255" name="Google Shape;255;p26"/>
          <p:cNvCxnSpPr>
            <a:stCxn id="249" idx="2"/>
          </p:cNvCxnSpPr>
          <p:nvPr/>
        </p:nvCxnSpPr>
        <p:spPr>
          <a:xfrm flipH="1">
            <a:off x="1970750" y="3369600"/>
            <a:ext cx="6000" cy="1486200"/>
          </a:xfrm>
          <a:prstGeom prst="straightConnector1">
            <a:avLst/>
          </a:prstGeom>
          <a:noFill/>
          <a:ln cap="flat" cmpd="sng" w="9525">
            <a:solidFill>
              <a:srgbClr val="000000"/>
            </a:solidFill>
            <a:prstDash val="solid"/>
            <a:round/>
            <a:headEnd len="med" w="med" type="none"/>
            <a:tailEnd len="med" w="med" type="triangle"/>
          </a:ln>
        </p:spPr>
      </p:cxnSp>
      <p:cxnSp>
        <p:nvCxnSpPr>
          <p:cNvPr id="256" name="Google Shape;256;p26"/>
          <p:cNvCxnSpPr>
            <a:stCxn id="251" idx="1"/>
          </p:cNvCxnSpPr>
          <p:nvPr/>
        </p:nvCxnSpPr>
        <p:spPr>
          <a:xfrm flipH="1">
            <a:off x="5186825" y="5241600"/>
            <a:ext cx="873300" cy="8400"/>
          </a:xfrm>
          <a:prstGeom prst="straightConnector1">
            <a:avLst/>
          </a:prstGeom>
          <a:noFill/>
          <a:ln cap="flat" cmpd="sng" w="9525">
            <a:solidFill>
              <a:srgbClr val="000000"/>
            </a:solidFill>
            <a:prstDash val="solid"/>
            <a:round/>
            <a:headEnd len="med" w="med" type="none"/>
            <a:tailEnd len="med" w="med" type="triangl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27"/>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s-ES" sz="3600">
                <a:latin typeface="Times New Roman"/>
                <a:ea typeface="Times New Roman"/>
                <a:cs typeface="Times New Roman"/>
                <a:sym typeface="Times New Roman"/>
              </a:rPr>
              <a:t>POSIBLES ESCENARIOS</a:t>
            </a:r>
            <a:endParaRPr sz="3600">
              <a:latin typeface="Times New Roman"/>
              <a:ea typeface="Times New Roman"/>
              <a:cs typeface="Times New Roman"/>
              <a:sym typeface="Times New Roman"/>
            </a:endParaRPr>
          </a:p>
        </p:txBody>
      </p:sp>
      <p:sp>
        <p:nvSpPr>
          <p:cNvPr id="262" name="Google Shape;262;p27"/>
          <p:cNvSpPr txBox="1"/>
          <p:nvPr>
            <p:ph idx="1" type="body"/>
          </p:nvPr>
        </p:nvSpPr>
        <p:spPr>
          <a:xfrm>
            <a:off x="457200" y="1600200"/>
            <a:ext cx="8229600" cy="45261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3" name="Google Shape;263;p27"/>
          <p:cNvSpPr/>
          <p:nvPr/>
        </p:nvSpPr>
        <p:spPr>
          <a:xfrm>
            <a:off x="723975" y="1625550"/>
            <a:ext cx="2553600" cy="1803300"/>
          </a:xfrm>
          <a:prstGeom prst="round1Rect">
            <a:avLst>
              <a:gd fmla="val 16667" name="adj"/>
            </a:avLst>
          </a:prstGeom>
          <a:solidFill>
            <a:srgbClr val="93C47D"/>
          </a:solidFill>
          <a:ln cap="flat" cmpd="sng" w="38100">
            <a:solidFill>
              <a:srgbClr val="F3F3F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1800"/>
              <a:t>REALIZAR ELECCIONES CONFORME A LA SENTENCIA</a:t>
            </a:r>
            <a:endParaRPr b="1" sz="1800"/>
          </a:p>
        </p:txBody>
      </p:sp>
      <p:sp>
        <p:nvSpPr>
          <p:cNvPr id="264" name="Google Shape;264;p27"/>
          <p:cNvSpPr/>
          <p:nvPr/>
        </p:nvSpPr>
        <p:spPr>
          <a:xfrm>
            <a:off x="3468450" y="3290775"/>
            <a:ext cx="2474700" cy="1803300"/>
          </a:xfrm>
          <a:prstGeom prst="round2SameRect">
            <a:avLst>
              <a:gd fmla="val 16667" name="adj1"/>
              <a:gd fmla="val 0" name="adj2"/>
            </a:avLst>
          </a:prstGeom>
          <a:solidFill>
            <a:srgbClr val="6D9EEB"/>
          </a:solidFill>
          <a:ln cap="flat" cmpd="sng" w="381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1800"/>
              <a:t>NO REALIZAR ELECCIONES</a:t>
            </a:r>
            <a:endParaRPr b="1" sz="1800"/>
          </a:p>
        </p:txBody>
      </p:sp>
      <p:sp>
        <p:nvSpPr>
          <p:cNvPr id="265" name="Google Shape;265;p27"/>
          <p:cNvSpPr/>
          <p:nvPr/>
        </p:nvSpPr>
        <p:spPr>
          <a:xfrm>
            <a:off x="6134025" y="4257000"/>
            <a:ext cx="2395800" cy="1869300"/>
          </a:xfrm>
          <a:prstGeom prst="round2DiagRect">
            <a:avLst>
              <a:gd fmla="val 16667" name="adj1"/>
              <a:gd fmla="val 0" name="adj2"/>
            </a:avLst>
          </a:prstGeom>
          <a:solidFill>
            <a:srgbClr val="FFD966"/>
          </a:solidFill>
          <a:ln cap="flat" cmpd="sng" w="381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sz="1800"/>
              <a:t>REALIZAR ELECCIONES CONFORME A NUESTRO REGLAMENTO</a:t>
            </a:r>
            <a:endParaRPr b="1" sz="1800"/>
          </a:p>
        </p:txBody>
      </p:sp>
      <p:sp>
        <p:nvSpPr>
          <p:cNvPr id="266" name="Google Shape;266;p27"/>
          <p:cNvSpPr/>
          <p:nvPr/>
        </p:nvSpPr>
        <p:spPr>
          <a:xfrm>
            <a:off x="2487825" y="4199050"/>
            <a:ext cx="895200" cy="131700"/>
          </a:xfrm>
          <a:prstGeom prst="leftArrow">
            <a:avLst>
              <a:gd fmla="val 50000" name="adj1"/>
              <a:gd fmla="val 50000" name="adj2"/>
            </a:avLst>
          </a:prstGeom>
          <a:solidFill>
            <a:srgbClr val="93C47D"/>
          </a:solidFill>
          <a:ln cap="flat" cmpd="sng" w="38100">
            <a:solidFill>
              <a:srgbClr val="F3F3F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28"/>
          <p:cNvSpPr txBox="1"/>
          <p:nvPr>
            <p:ph idx="1" type="body"/>
          </p:nvPr>
        </p:nvSpPr>
        <p:spPr>
          <a:xfrm>
            <a:off x="457200" y="784600"/>
            <a:ext cx="8229600" cy="5341800"/>
          </a:xfrm>
          <a:prstGeom prst="rect">
            <a:avLst/>
          </a:prstGeom>
        </p:spPr>
        <p:txBody>
          <a:bodyPr anchorCtr="0" anchor="t" bIns="45700" lIns="91425" spcFirstLastPara="1" rIns="91425" wrap="square" tIns="45700">
            <a:noAutofit/>
          </a:bodyPr>
          <a:lstStyle/>
          <a:p>
            <a:pPr indent="0" lvl="0" marL="0" rtl="0" algn="just">
              <a:spcBef>
                <a:spcPts val="360"/>
              </a:spcBef>
              <a:spcAft>
                <a:spcPts val="0"/>
              </a:spcAft>
              <a:buNone/>
            </a:pPr>
            <a:r>
              <a:t/>
            </a:r>
            <a:endParaRPr>
              <a:latin typeface="Times New Roman"/>
              <a:ea typeface="Times New Roman"/>
              <a:cs typeface="Times New Roman"/>
              <a:sym typeface="Times New Roman"/>
            </a:endParaRPr>
          </a:p>
          <a:p>
            <a:pPr indent="0" lvl="0" marL="0" rtl="0" algn="just">
              <a:spcBef>
                <a:spcPts val="360"/>
              </a:spcBef>
              <a:spcAft>
                <a:spcPts val="0"/>
              </a:spcAft>
              <a:buNone/>
            </a:pPr>
            <a:r>
              <a:t/>
            </a:r>
            <a:endParaRPr>
              <a:latin typeface="Times New Roman"/>
              <a:ea typeface="Times New Roman"/>
              <a:cs typeface="Times New Roman"/>
              <a:sym typeface="Times New Roman"/>
            </a:endParaRPr>
          </a:p>
          <a:p>
            <a:pPr indent="0" lvl="0" marL="0" rtl="0" algn="just">
              <a:spcBef>
                <a:spcPts val="360"/>
              </a:spcBef>
              <a:spcAft>
                <a:spcPts val="0"/>
              </a:spcAft>
              <a:buNone/>
            </a:pPr>
            <a:r>
              <a:t/>
            </a:r>
            <a:endParaRPr>
              <a:latin typeface="Times New Roman"/>
              <a:ea typeface="Times New Roman"/>
              <a:cs typeface="Times New Roman"/>
              <a:sym typeface="Times New Roman"/>
            </a:endParaRPr>
          </a:p>
          <a:p>
            <a:pPr indent="0" lvl="0" marL="0" rtl="0" algn="just">
              <a:spcBef>
                <a:spcPts val="360"/>
              </a:spcBef>
              <a:spcAft>
                <a:spcPts val="0"/>
              </a:spcAft>
              <a:buNone/>
            </a:pPr>
            <a:r>
              <a:t/>
            </a:r>
            <a:endParaRPr>
              <a:latin typeface="Times New Roman"/>
              <a:ea typeface="Times New Roman"/>
              <a:cs typeface="Times New Roman"/>
              <a:sym typeface="Times New Roman"/>
            </a:endParaRPr>
          </a:p>
          <a:p>
            <a:pPr indent="0" lvl="0" marL="0" rtl="0" algn="just">
              <a:spcBef>
                <a:spcPts val="360"/>
              </a:spcBef>
              <a:spcAft>
                <a:spcPts val="0"/>
              </a:spcAft>
              <a:buNone/>
            </a:pPr>
            <a:r>
              <a:t/>
            </a:r>
            <a:endParaRPr>
              <a:latin typeface="Times New Roman"/>
              <a:ea typeface="Times New Roman"/>
              <a:cs typeface="Times New Roman"/>
              <a:sym typeface="Times New Roman"/>
            </a:endParaRPr>
          </a:p>
          <a:p>
            <a:pPr indent="0" lvl="0" marL="0" rtl="0" algn="just">
              <a:spcBef>
                <a:spcPts val="360"/>
              </a:spcBef>
              <a:spcAft>
                <a:spcPts val="0"/>
              </a:spcAft>
              <a:buNone/>
            </a:pPr>
            <a:r>
              <a:t/>
            </a:r>
            <a:endParaRPr>
              <a:latin typeface="Times New Roman"/>
              <a:ea typeface="Times New Roman"/>
              <a:cs typeface="Times New Roman"/>
              <a:sym typeface="Times New Roman"/>
            </a:endParaRPr>
          </a:p>
          <a:p>
            <a:pPr indent="0" lvl="0" marL="0" rtl="0" algn="r">
              <a:spcBef>
                <a:spcPts val="360"/>
              </a:spcBef>
              <a:spcAft>
                <a:spcPts val="0"/>
              </a:spcAft>
              <a:buNone/>
            </a:pPr>
            <a:r>
              <a:t/>
            </a:r>
            <a:endParaRPr>
              <a:latin typeface="Times New Roman"/>
              <a:ea typeface="Times New Roman"/>
              <a:cs typeface="Times New Roman"/>
              <a:sym typeface="Times New Roman"/>
            </a:endParaRPr>
          </a:p>
          <a:p>
            <a:pPr indent="0" lvl="0" marL="0" rtl="0" algn="l">
              <a:spcBef>
                <a:spcPts val="360"/>
              </a:spcBef>
              <a:spcAft>
                <a:spcPts val="0"/>
              </a:spcAft>
              <a:buNone/>
            </a:pPr>
            <a:r>
              <a:t/>
            </a:r>
            <a:endParaRPr/>
          </a:p>
        </p:txBody>
      </p:sp>
      <p:pic>
        <p:nvPicPr>
          <p:cNvPr id="272" name="Google Shape;272;p28"/>
          <p:cNvPicPr preferRelativeResize="0"/>
          <p:nvPr/>
        </p:nvPicPr>
        <p:blipFill>
          <a:blip r:embed="rId3">
            <a:alphaModFix/>
          </a:blip>
          <a:stretch>
            <a:fillRect/>
          </a:stretch>
        </p:blipFill>
        <p:spPr>
          <a:xfrm>
            <a:off x="2469452" y="784600"/>
            <a:ext cx="3805251" cy="3026524"/>
          </a:xfrm>
          <a:prstGeom prst="rect">
            <a:avLst/>
          </a:prstGeom>
          <a:noFill/>
          <a:ln cap="flat" cmpd="sng" w="28575">
            <a:solidFill>
              <a:srgbClr val="FFFFFF"/>
            </a:solidFill>
            <a:prstDash val="solid"/>
            <a:round/>
            <a:headEnd len="sm" w="sm" type="none"/>
            <a:tailEnd len="sm" w="sm" type="none"/>
          </a:ln>
        </p:spPr>
      </p:pic>
      <p:sp>
        <p:nvSpPr>
          <p:cNvPr id="273" name="Google Shape;273;p28"/>
          <p:cNvSpPr/>
          <p:nvPr/>
        </p:nvSpPr>
        <p:spPr>
          <a:xfrm>
            <a:off x="744875" y="3996025"/>
            <a:ext cx="7875000" cy="2230200"/>
          </a:xfrm>
          <a:prstGeom prst="rect">
            <a:avLst/>
          </a:prstGeom>
          <a:solidFill>
            <a:srgbClr val="4A86E8"/>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360"/>
              </a:spcBef>
              <a:spcAft>
                <a:spcPts val="0"/>
              </a:spcAft>
              <a:buClr>
                <a:schemeClr val="dk1"/>
              </a:buClr>
              <a:buSzPts val="1100"/>
              <a:buFont typeface="Arial"/>
              <a:buNone/>
            </a:pPr>
            <a:r>
              <a:rPr lang="es-ES" sz="2800">
                <a:solidFill>
                  <a:schemeClr val="dk1"/>
                </a:solidFill>
                <a:latin typeface="Times New Roman"/>
                <a:ea typeface="Times New Roman"/>
                <a:cs typeface="Times New Roman"/>
                <a:sym typeface="Times New Roman"/>
              </a:rPr>
              <a:t>Para el momento de realizar esta presentación han transcurrido noventa y nueve días (99) del lapso previsto en la sentencia, para la proclamación de las autoridades que resulten vencedoras en el proceso electoral</a:t>
            </a:r>
            <a:endParaRPr sz="2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29"/>
          <p:cNvSpPr txBox="1"/>
          <p:nvPr>
            <p:ph idx="1" type="body"/>
          </p:nvPr>
        </p:nvSpPr>
        <p:spPr>
          <a:xfrm>
            <a:off x="457200" y="740975"/>
            <a:ext cx="8229600" cy="53853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9" name="Google Shape;279;p29"/>
          <p:cNvSpPr/>
          <p:nvPr/>
        </p:nvSpPr>
        <p:spPr>
          <a:xfrm>
            <a:off x="1182475" y="1150875"/>
            <a:ext cx="4950300" cy="930300"/>
          </a:xfrm>
          <a:prstGeom prst="roundRect">
            <a:avLst>
              <a:gd fmla="val 16667"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360"/>
              </a:spcBef>
              <a:spcAft>
                <a:spcPts val="0"/>
              </a:spcAft>
              <a:buClr>
                <a:schemeClr val="dk1"/>
              </a:buClr>
              <a:buSzPts val="1100"/>
              <a:buFont typeface="Arial"/>
              <a:buNone/>
            </a:pPr>
            <a:r>
              <a:rPr b="1" lang="es-ES" sz="2800">
                <a:solidFill>
                  <a:srgbClr val="FFFFFF"/>
                </a:solidFill>
                <a:latin typeface="Times New Roman"/>
                <a:ea typeface="Times New Roman"/>
                <a:cs typeface="Times New Roman"/>
                <a:sym typeface="Times New Roman"/>
              </a:rPr>
              <a:t>MUCHAS GRACIAS POR SU ATENCIÓN</a:t>
            </a:r>
            <a:endParaRPr b="1" sz="2800">
              <a:solidFill>
                <a:srgbClr val="FFFFFF"/>
              </a:solidFill>
              <a:latin typeface="Times New Roman"/>
              <a:ea typeface="Times New Roman"/>
              <a:cs typeface="Times New Roman"/>
              <a:sym typeface="Times New Roman"/>
            </a:endParaRPr>
          </a:p>
        </p:txBody>
      </p:sp>
      <p:sp>
        <p:nvSpPr>
          <p:cNvPr id="280" name="Google Shape;280;p29"/>
          <p:cNvSpPr/>
          <p:nvPr/>
        </p:nvSpPr>
        <p:spPr>
          <a:xfrm>
            <a:off x="1048350" y="3279238"/>
            <a:ext cx="7047300" cy="930300"/>
          </a:xfrm>
          <a:prstGeom prst="roundRect">
            <a:avLst>
              <a:gd fmla="val 16667" name="adj"/>
            </a:avLst>
          </a:prstGeom>
          <a:solidFill>
            <a:srgbClr val="FF9900">
              <a:alpha val="96080"/>
            </a:srgbClr>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ES" sz="2400">
                <a:latin typeface="Times New Roman"/>
                <a:ea typeface="Times New Roman"/>
                <a:cs typeface="Times New Roman"/>
                <a:sym typeface="Times New Roman"/>
              </a:rPr>
              <a:t>QUEDAMOS A SUS ORDENES PARA ACLARAR CUALQUIER DUDA SOBRE EL TEMA</a:t>
            </a:r>
            <a:endParaRPr sz="2400">
              <a:latin typeface="Times New Roman"/>
              <a:ea typeface="Times New Roman"/>
              <a:cs typeface="Times New Roman"/>
              <a:sym typeface="Times New Roman"/>
            </a:endParaRPr>
          </a:p>
        </p:txBody>
      </p:sp>
      <p:sp>
        <p:nvSpPr>
          <p:cNvPr id="281" name="Google Shape;281;p29"/>
          <p:cNvSpPr/>
          <p:nvPr/>
        </p:nvSpPr>
        <p:spPr>
          <a:xfrm>
            <a:off x="599100" y="5407600"/>
            <a:ext cx="7945800" cy="5676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i="1" lang="es-ES" sz="2000">
                <a:latin typeface="Lora"/>
                <a:ea typeface="Lora"/>
                <a:cs typeface="Lora"/>
                <a:sym typeface="Lora"/>
              </a:rPr>
              <a:t>“</a:t>
            </a:r>
            <a:r>
              <a:rPr i="1" lang="es-ES" sz="2000">
                <a:latin typeface="Lora"/>
                <a:ea typeface="Lora"/>
                <a:cs typeface="Lora"/>
                <a:sym typeface="Lora"/>
              </a:rPr>
              <a:t>La peor forma de injusticia es la justicia simulada”  Platón </a:t>
            </a:r>
            <a:endParaRPr i="1" sz="2000">
              <a:latin typeface="Lora"/>
              <a:ea typeface="Lora"/>
              <a:cs typeface="Lora"/>
              <a:sym typeface="Lor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30"/>
          <p:cNvSpPr txBox="1"/>
          <p:nvPr>
            <p:ph idx="1" type="body"/>
          </p:nvPr>
        </p:nvSpPr>
        <p:spPr>
          <a:xfrm>
            <a:off x="457200" y="881925"/>
            <a:ext cx="8229600" cy="5244300"/>
          </a:xfrm>
          <a:prstGeom prst="rect">
            <a:avLst/>
          </a:prstGeom>
        </p:spPr>
        <p:txBody>
          <a:bodyPr anchorCtr="0" anchor="t" bIns="45700" lIns="91425" spcFirstLastPara="1" rIns="91425" wrap="square" tIns="45700">
            <a:noAutofit/>
          </a:bodyPr>
          <a:lstStyle/>
          <a:p>
            <a:pPr indent="0" lvl="0" marL="0" rtl="0" algn="just">
              <a:spcBef>
                <a:spcPts val="360"/>
              </a:spcBef>
              <a:spcAft>
                <a:spcPts val="0"/>
              </a:spcAft>
              <a:buNone/>
            </a:pPr>
            <a:r>
              <a:t/>
            </a:r>
            <a:endParaRPr/>
          </a:p>
          <a:p>
            <a:pPr indent="0" lvl="0" marL="0" rtl="0" algn="just">
              <a:spcBef>
                <a:spcPts val="360"/>
              </a:spcBef>
              <a:spcAft>
                <a:spcPts val="0"/>
              </a:spcAft>
              <a:buNone/>
            </a:pPr>
            <a:r>
              <a:t/>
            </a:r>
            <a:endParaRPr/>
          </a:p>
          <a:p>
            <a:pPr indent="0" lvl="0" marL="0" rtl="0" algn="just">
              <a:spcBef>
                <a:spcPts val="360"/>
              </a:spcBef>
              <a:spcAft>
                <a:spcPts val="0"/>
              </a:spcAft>
              <a:buNone/>
            </a:pPr>
            <a:r>
              <a:t/>
            </a:r>
            <a:endParaRPr/>
          </a:p>
          <a:p>
            <a:pPr indent="0" lvl="0" marL="0" rtl="0" algn="just">
              <a:spcBef>
                <a:spcPts val="360"/>
              </a:spcBef>
              <a:spcAft>
                <a:spcPts val="0"/>
              </a:spcAft>
              <a:buNone/>
            </a:pPr>
            <a:r>
              <a:t/>
            </a:r>
            <a:endParaRPr/>
          </a:p>
          <a:p>
            <a:pPr indent="0" lvl="0" marL="0" marR="342900" rtl="0" algn="ctr">
              <a:spcBef>
                <a:spcPts val="0"/>
              </a:spcBef>
              <a:spcAft>
                <a:spcPts val="0"/>
              </a:spcAft>
              <a:buClr>
                <a:schemeClr val="dk1"/>
              </a:buClr>
              <a:buSzPts val="1100"/>
              <a:buFont typeface="Arial"/>
              <a:buNone/>
            </a:pPr>
            <a:r>
              <a:t/>
            </a:r>
            <a:endParaRPr sz="1800">
              <a:latin typeface="Times New Roman"/>
              <a:ea typeface="Times New Roman"/>
              <a:cs typeface="Times New Roman"/>
              <a:sym typeface="Times New Roman"/>
            </a:endParaRPr>
          </a:p>
          <a:p>
            <a:pPr indent="0" lvl="0" marL="0" rtl="0" algn="l">
              <a:spcBef>
                <a:spcPts val="360"/>
              </a:spcBef>
              <a:spcAft>
                <a:spcPts val="0"/>
              </a:spcAft>
              <a:buNone/>
            </a:pPr>
            <a:r>
              <a:t/>
            </a:r>
            <a:endParaRPr/>
          </a:p>
        </p:txBody>
      </p:sp>
      <p:sp>
        <p:nvSpPr>
          <p:cNvPr id="287" name="Google Shape;287;p30"/>
          <p:cNvSpPr txBox="1"/>
          <p:nvPr/>
        </p:nvSpPr>
        <p:spPr>
          <a:xfrm>
            <a:off x="741450" y="1079375"/>
            <a:ext cx="7661100" cy="4667100"/>
          </a:xfrm>
          <a:prstGeom prst="rect">
            <a:avLst/>
          </a:prstGeom>
          <a:solidFill>
            <a:srgbClr val="B6D7A8"/>
          </a:solidFill>
          <a:ln cap="flat" cmpd="sng" w="3810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just">
              <a:spcBef>
                <a:spcPts val="360"/>
              </a:spcBef>
              <a:spcAft>
                <a:spcPts val="0"/>
              </a:spcAft>
              <a:buNone/>
            </a:pPr>
            <a:r>
              <a:t/>
            </a:r>
            <a:endParaRPr sz="3200">
              <a:solidFill>
                <a:schemeClr val="dk1"/>
              </a:solidFill>
              <a:latin typeface="Calibri"/>
              <a:ea typeface="Calibri"/>
              <a:cs typeface="Calibri"/>
              <a:sym typeface="Calibri"/>
            </a:endParaRPr>
          </a:p>
          <a:p>
            <a:pPr indent="0" lvl="0" marL="0" rtl="0" algn="just">
              <a:spcBef>
                <a:spcPts val="360"/>
              </a:spcBef>
              <a:spcAft>
                <a:spcPts val="0"/>
              </a:spcAft>
              <a:buNone/>
            </a:pPr>
            <a:r>
              <a:t/>
            </a:r>
            <a:endParaRPr sz="3200">
              <a:solidFill>
                <a:schemeClr val="dk1"/>
              </a:solidFill>
              <a:latin typeface="Calibri"/>
              <a:ea typeface="Calibri"/>
              <a:cs typeface="Calibri"/>
              <a:sym typeface="Calibri"/>
            </a:endParaRPr>
          </a:p>
          <a:p>
            <a:pPr indent="0" lvl="0" marL="0" rtl="0" algn="just">
              <a:spcBef>
                <a:spcPts val="360"/>
              </a:spcBef>
              <a:spcAft>
                <a:spcPts val="0"/>
              </a:spcAft>
              <a:buNone/>
            </a:pPr>
            <a:r>
              <a:t/>
            </a:r>
            <a:endParaRPr sz="3200">
              <a:solidFill>
                <a:schemeClr val="dk1"/>
              </a:solidFill>
              <a:latin typeface="Calibri"/>
              <a:ea typeface="Calibri"/>
              <a:cs typeface="Calibri"/>
              <a:sym typeface="Calibri"/>
            </a:endParaRPr>
          </a:p>
          <a:p>
            <a:pPr indent="0" lvl="0" marL="0" rtl="0" algn="just">
              <a:spcBef>
                <a:spcPts val="360"/>
              </a:spcBef>
              <a:spcAft>
                <a:spcPts val="0"/>
              </a:spcAft>
              <a:buNone/>
            </a:pPr>
            <a:r>
              <a:rPr lang="es-ES" sz="3200">
                <a:solidFill>
                  <a:schemeClr val="dk1"/>
                </a:solidFill>
                <a:latin typeface="Calibri"/>
                <a:ea typeface="Calibri"/>
                <a:cs typeface="Calibri"/>
                <a:sym typeface="Calibri"/>
              </a:rPr>
              <a:t>Abg. Dojanllys Urrea</a:t>
            </a:r>
            <a:endParaRPr sz="3200">
              <a:solidFill>
                <a:schemeClr val="dk1"/>
              </a:solidFill>
              <a:latin typeface="Calibri"/>
              <a:ea typeface="Calibri"/>
              <a:cs typeface="Calibri"/>
              <a:sym typeface="Calibri"/>
            </a:endParaRPr>
          </a:p>
          <a:p>
            <a:pPr indent="0" lvl="0" marL="0" rtl="0" algn="just">
              <a:spcBef>
                <a:spcPts val="360"/>
              </a:spcBef>
              <a:spcAft>
                <a:spcPts val="0"/>
              </a:spcAft>
              <a:buNone/>
            </a:pPr>
            <a:r>
              <a:rPr lang="es-ES" sz="3200">
                <a:solidFill>
                  <a:schemeClr val="dk1"/>
                </a:solidFill>
                <a:latin typeface="Calibri"/>
                <a:ea typeface="Calibri"/>
                <a:cs typeface="Calibri"/>
                <a:sym typeface="Calibri"/>
              </a:rPr>
              <a:t>Abg. Irelis Baldirio, Asesor Jurídico Encargado</a:t>
            </a:r>
            <a:endParaRPr sz="1100">
              <a:solidFill>
                <a:schemeClr val="dk1"/>
              </a:solidFill>
            </a:endParaRPr>
          </a:p>
          <a:p>
            <a:pPr indent="0" lvl="0" marL="0" marR="34290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marR="342900" rtl="0" algn="ctr">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marR="342900" rtl="0" algn="ctr">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marR="342900" rtl="0" algn="ctr">
              <a:spcBef>
                <a:spcPts val="0"/>
              </a:spcBef>
              <a:spcAft>
                <a:spcPts val="0"/>
              </a:spcAft>
              <a:buNone/>
            </a:pPr>
            <a:r>
              <a:rPr lang="es-ES" sz="1800">
                <a:solidFill>
                  <a:schemeClr val="dk1"/>
                </a:solidFill>
                <a:latin typeface="Times New Roman"/>
                <a:ea typeface="Times New Roman"/>
                <a:cs typeface="Times New Roman"/>
                <a:sym typeface="Times New Roman"/>
              </a:rPr>
              <a:t>Biblioteca Central, Nivel Jardín, Calle Inglesa. Teléfonos (0212) 906-39-14/15</a:t>
            </a:r>
            <a:endParaRPr i="1" sz="1800">
              <a:solidFill>
                <a:schemeClr val="dk1"/>
              </a:solidFill>
              <a:latin typeface="Times New Roman"/>
              <a:ea typeface="Times New Roman"/>
              <a:cs typeface="Times New Roman"/>
              <a:sym typeface="Times New Roman"/>
            </a:endParaRPr>
          </a:p>
          <a:p>
            <a:pPr indent="0" lvl="0" marL="0" marR="342900" rtl="0" algn="ctr">
              <a:spcBef>
                <a:spcPts val="0"/>
              </a:spcBef>
              <a:spcAft>
                <a:spcPts val="0"/>
              </a:spcAft>
              <a:buClr>
                <a:schemeClr val="dk1"/>
              </a:buClr>
              <a:buSzPts val="1100"/>
              <a:buFont typeface="Arial"/>
              <a:buNone/>
            </a:pPr>
            <a:r>
              <a:rPr lang="es-ES" sz="1800">
                <a:solidFill>
                  <a:schemeClr val="dk1"/>
                </a:solidFill>
                <a:latin typeface="Times New Roman"/>
                <a:ea typeface="Times New Roman"/>
                <a:cs typeface="Times New Roman"/>
                <a:sym typeface="Times New Roman"/>
              </a:rPr>
              <a:t>correo electrónico ase-jur@usb.ve</a:t>
            </a:r>
            <a:endParaRPr sz="26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4"/>
          <p:cNvSpPr txBox="1"/>
          <p:nvPr>
            <p:ph idx="1" type="subTitle"/>
          </p:nvPr>
        </p:nvSpPr>
        <p:spPr>
          <a:xfrm>
            <a:off x="1371600" y="3886200"/>
            <a:ext cx="6400800" cy="1752600"/>
          </a:xfrm>
          <a:prstGeom prst="rect">
            <a:avLst/>
          </a:prstGeom>
        </p:spPr>
        <p:txBody>
          <a:bodyPr anchorCtr="0" anchor="t" bIns="45700" lIns="91425" spcFirstLastPara="1" rIns="91425" wrap="square" tIns="45700">
            <a:noAutofit/>
          </a:bodyPr>
          <a:lstStyle/>
          <a:p>
            <a:pPr indent="0" lvl="0" marL="0" rtl="0" algn="ctr">
              <a:spcBef>
                <a:spcPts val="640"/>
              </a:spcBef>
              <a:spcAft>
                <a:spcPts val="0"/>
              </a:spcAft>
              <a:buNone/>
            </a:pPr>
            <a:r>
              <a:t/>
            </a:r>
            <a:endParaRPr/>
          </a:p>
        </p:txBody>
      </p:sp>
      <p:sp>
        <p:nvSpPr>
          <p:cNvPr id="90" name="Google Shape;90;p14"/>
          <p:cNvSpPr/>
          <p:nvPr/>
        </p:nvSpPr>
        <p:spPr>
          <a:xfrm>
            <a:off x="1749975" y="1040525"/>
            <a:ext cx="5738700" cy="4855800"/>
          </a:xfrm>
          <a:prstGeom prst="rect">
            <a:avLst/>
          </a:prstGeom>
          <a:solidFill>
            <a:schemeClr val="accent5"/>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lang="es-ES" sz="3000">
                <a:latin typeface="Times New Roman"/>
                <a:ea typeface="Times New Roman"/>
                <a:cs typeface="Times New Roman"/>
                <a:sym typeface="Times New Roman"/>
              </a:rPr>
              <a:t>La medida cautelar dictada en la sentencia Nº 0324, se da en torno al juicio que emprendieron las Universidades agrupadas en Averu en el que solicitaron la nulidad de Ley Orgánica de Educación por adolecer de vicios esenciales de procedimiento, así como vicios de fondo, hace 10 años.</a:t>
            </a:r>
            <a:endParaRPr sz="30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5"/>
          <p:cNvSpPr txBox="1"/>
          <p:nvPr>
            <p:ph type="ctrTitle"/>
          </p:nvPr>
        </p:nvSpPr>
        <p:spPr>
          <a:xfrm>
            <a:off x="791125" y="842450"/>
            <a:ext cx="7772400" cy="585900"/>
          </a:xfrm>
          <a:prstGeom prst="rect">
            <a:avLst/>
          </a:prstGeom>
          <a:solidFill>
            <a:srgbClr val="6FA8DC"/>
          </a:solidFill>
          <a:ln cap="flat" cmpd="sng" w="38100">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lang="es-ES"/>
              <a:t>¿Que es una medida cautelar?</a:t>
            </a:r>
            <a:endParaRPr/>
          </a:p>
        </p:txBody>
      </p:sp>
      <p:sp>
        <p:nvSpPr>
          <p:cNvPr id="96" name="Google Shape;96;p15"/>
          <p:cNvSpPr txBox="1"/>
          <p:nvPr>
            <p:ph idx="1" type="subTitle"/>
          </p:nvPr>
        </p:nvSpPr>
        <p:spPr>
          <a:xfrm>
            <a:off x="1371600" y="3886200"/>
            <a:ext cx="6400800" cy="1752600"/>
          </a:xfrm>
          <a:prstGeom prst="rect">
            <a:avLst/>
          </a:prstGeom>
        </p:spPr>
        <p:txBody>
          <a:bodyPr anchorCtr="0" anchor="t" bIns="45700" lIns="91425" spcFirstLastPara="1" rIns="91425" wrap="square" tIns="45700">
            <a:noAutofit/>
          </a:bodyPr>
          <a:lstStyle/>
          <a:p>
            <a:pPr indent="0" lvl="0" marL="0" rtl="0" algn="ctr">
              <a:spcBef>
                <a:spcPts val="640"/>
              </a:spcBef>
              <a:spcAft>
                <a:spcPts val="0"/>
              </a:spcAft>
              <a:buNone/>
            </a:pPr>
            <a:r>
              <a:t/>
            </a:r>
            <a:endParaRPr/>
          </a:p>
        </p:txBody>
      </p:sp>
      <p:sp>
        <p:nvSpPr>
          <p:cNvPr id="97" name="Google Shape;97;p15"/>
          <p:cNvSpPr txBox="1"/>
          <p:nvPr/>
        </p:nvSpPr>
        <p:spPr>
          <a:xfrm>
            <a:off x="1211000" y="1816525"/>
            <a:ext cx="6858000" cy="3948900"/>
          </a:xfrm>
          <a:prstGeom prst="rect">
            <a:avLst/>
          </a:prstGeom>
          <a:solidFill>
            <a:srgbClr val="B6D7A8"/>
          </a:solidFill>
          <a:ln cap="flat" cmpd="sng" w="38100">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just">
              <a:spcBef>
                <a:spcPts val="0"/>
              </a:spcBef>
              <a:spcAft>
                <a:spcPts val="0"/>
              </a:spcAft>
              <a:buNone/>
            </a:pPr>
            <a:r>
              <a:rPr lang="es-ES" sz="2400">
                <a:latin typeface="Calibri"/>
                <a:ea typeface="Calibri"/>
                <a:cs typeface="Calibri"/>
                <a:sym typeface="Calibri"/>
              </a:rPr>
              <a:t>Son aquellas medidas destinadas a asegurar las resultas que pueden dictarse en el curso de un proceso judicial, es decir, son aquellas decisiones que, sin prejuzgar el fondo del hecho controvertido, puede adoptar el Tribunal.</a:t>
            </a:r>
            <a:endParaRPr sz="2400">
              <a:latin typeface="Calibri"/>
              <a:ea typeface="Calibri"/>
              <a:cs typeface="Calibri"/>
              <a:sym typeface="Calibri"/>
            </a:endParaRPr>
          </a:p>
          <a:p>
            <a:pPr indent="0" lvl="0" marL="0" rtl="0" algn="just">
              <a:spcBef>
                <a:spcPts val="0"/>
              </a:spcBef>
              <a:spcAft>
                <a:spcPts val="0"/>
              </a:spcAft>
              <a:buNone/>
            </a:pPr>
            <a:r>
              <a:t/>
            </a:r>
            <a:endParaRPr sz="2400">
              <a:latin typeface="Calibri"/>
              <a:ea typeface="Calibri"/>
              <a:cs typeface="Calibri"/>
              <a:sym typeface="Calibri"/>
            </a:endParaRPr>
          </a:p>
          <a:p>
            <a:pPr indent="0" lvl="0" marL="0" rtl="0" algn="just">
              <a:spcBef>
                <a:spcPts val="0"/>
              </a:spcBef>
              <a:spcAft>
                <a:spcPts val="0"/>
              </a:spcAft>
              <a:buNone/>
            </a:pPr>
            <a:r>
              <a:rPr lang="es-ES" sz="2400">
                <a:latin typeface="Calibri"/>
                <a:ea typeface="Calibri"/>
                <a:cs typeface="Calibri"/>
                <a:sym typeface="Calibri"/>
              </a:rPr>
              <a:t>Para ello es necesario que </a:t>
            </a:r>
            <a:r>
              <a:rPr lang="es-ES" sz="2400">
                <a:latin typeface="Calibri"/>
                <a:ea typeface="Calibri"/>
                <a:cs typeface="Calibri"/>
                <a:sym typeface="Calibri"/>
              </a:rPr>
              <a:t>concurran</a:t>
            </a:r>
            <a:r>
              <a:rPr lang="es-ES" sz="2400">
                <a:latin typeface="Calibri"/>
                <a:ea typeface="Calibri"/>
                <a:cs typeface="Calibri"/>
                <a:sym typeface="Calibri"/>
              </a:rPr>
              <a:t> dos requisitos:</a:t>
            </a:r>
            <a:endParaRPr sz="2400">
              <a:latin typeface="Calibri"/>
              <a:ea typeface="Calibri"/>
              <a:cs typeface="Calibri"/>
              <a:sym typeface="Calibri"/>
            </a:endParaRPr>
          </a:p>
          <a:p>
            <a:pPr indent="-381000" lvl="0" marL="457200" rtl="0" algn="just">
              <a:spcBef>
                <a:spcPts val="0"/>
              </a:spcBef>
              <a:spcAft>
                <a:spcPts val="0"/>
              </a:spcAft>
              <a:buSzPts val="2400"/>
              <a:buFont typeface="Calibri"/>
              <a:buChar char="-"/>
            </a:pPr>
            <a:r>
              <a:rPr lang="es-ES" sz="2400">
                <a:latin typeface="Calibri"/>
                <a:ea typeface="Calibri"/>
                <a:cs typeface="Calibri"/>
                <a:sym typeface="Calibri"/>
              </a:rPr>
              <a:t>El fomus boni iuris (apariencia del buen derecho),</a:t>
            </a:r>
            <a:endParaRPr sz="2400">
              <a:latin typeface="Calibri"/>
              <a:ea typeface="Calibri"/>
              <a:cs typeface="Calibri"/>
              <a:sym typeface="Calibri"/>
            </a:endParaRPr>
          </a:p>
          <a:p>
            <a:pPr indent="-381000" lvl="0" marL="457200" rtl="0" algn="just">
              <a:spcBef>
                <a:spcPts val="0"/>
              </a:spcBef>
              <a:spcAft>
                <a:spcPts val="0"/>
              </a:spcAft>
              <a:buSzPts val="2400"/>
              <a:buFont typeface="Calibri"/>
              <a:buChar char="-"/>
            </a:pPr>
            <a:r>
              <a:rPr lang="es-ES" sz="2400">
                <a:latin typeface="Calibri"/>
                <a:ea typeface="Calibri"/>
                <a:cs typeface="Calibri"/>
                <a:sym typeface="Calibri"/>
              </a:rPr>
              <a:t>Periculum in mora (peligro por la mora procesal).</a:t>
            </a:r>
            <a:endParaRPr sz="24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pic>
        <p:nvPicPr>
          <p:cNvPr id="102" name="Google Shape;102;p16"/>
          <p:cNvPicPr preferRelativeResize="0"/>
          <p:nvPr/>
        </p:nvPicPr>
        <p:blipFill>
          <a:blip r:embed="rId3">
            <a:alphaModFix/>
          </a:blip>
          <a:stretch>
            <a:fillRect/>
          </a:stretch>
        </p:blipFill>
        <p:spPr>
          <a:xfrm>
            <a:off x="3483000" y="757600"/>
            <a:ext cx="3006425" cy="5383826"/>
          </a:xfrm>
          <a:prstGeom prst="rect">
            <a:avLst/>
          </a:prstGeom>
          <a:noFill/>
          <a:ln>
            <a:noFill/>
          </a:ln>
        </p:spPr>
      </p:pic>
      <p:sp>
        <p:nvSpPr>
          <p:cNvPr id="103" name="Google Shape;103;p16"/>
          <p:cNvSpPr txBox="1"/>
          <p:nvPr/>
        </p:nvSpPr>
        <p:spPr>
          <a:xfrm>
            <a:off x="2755500" y="170525"/>
            <a:ext cx="3633000" cy="468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s-ES" sz="2400">
                <a:latin typeface="Times New Roman"/>
                <a:ea typeface="Times New Roman"/>
                <a:cs typeface="Times New Roman"/>
                <a:sym typeface="Times New Roman"/>
              </a:rPr>
              <a:t>PIRÁMIDE DE KELSEN</a:t>
            </a:r>
            <a:endParaRPr sz="2400">
              <a:latin typeface="Times New Roman"/>
              <a:ea typeface="Times New Roman"/>
              <a:cs typeface="Times New Roman"/>
              <a:sym typeface="Times New Roman"/>
            </a:endParaRPr>
          </a:p>
        </p:txBody>
      </p:sp>
      <p:cxnSp>
        <p:nvCxnSpPr>
          <p:cNvPr id="104" name="Google Shape;104;p16"/>
          <p:cNvCxnSpPr/>
          <p:nvPr/>
        </p:nvCxnSpPr>
        <p:spPr>
          <a:xfrm flipH="1" rot="10800000">
            <a:off x="5936575" y="1323700"/>
            <a:ext cx="855600" cy="13200"/>
          </a:xfrm>
          <a:prstGeom prst="straightConnector1">
            <a:avLst/>
          </a:prstGeom>
          <a:noFill/>
          <a:ln cap="flat" cmpd="sng" w="9525">
            <a:solidFill>
              <a:srgbClr val="000000"/>
            </a:solidFill>
            <a:prstDash val="solid"/>
            <a:round/>
            <a:headEnd len="med" w="med" type="none"/>
            <a:tailEnd len="med" w="med" type="triangle"/>
          </a:ln>
        </p:spPr>
      </p:cxnSp>
      <p:sp>
        <p:nvSpPr>
          <p:cNvPr id="105" name="Google Shape;105;p16"/>
          <p:cNvSpPr/>
          <p:nvPr/>
        </p:nvSpPr>
        <p:spPr>
          <a:xfrm>
            <a:off x="6831675" y="477625"/>
            <a:ext cx="1829700" cy="2036400"/>
          </a:xfrm>
          <a:prstGeom prst="roundRect">
            <a:avLst>
              <a:gd fmla="val 16667" name="adj"/>
            </a:avLst>
          </a:prstGeom>
          <a:solidFill>
            <a:srgbClr val="FF9900">
              <a:alpha val="96080"/>
            </a:srgbClr>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b="1" lang="es-ES" sz="900">
                <a:latin typeface="Times New Roman"/>
                <a:ea typeface="Times New Roman"/>
                <a:cs typeface="Times New Roman"/>
                <a:sym typeface="Times New Roman"/>
              </a:rPr>
              <a:t>Artículo 109. El Estado reconocerá la autonomía universitaria como principio y jerarquía que permite a los profesores, profesoras, estudiantes, estudiantas, egresados y egresadas de su comunidad dedicarse a la búsqueda del conocimiento a través de la investigación científica, humanística y tecnológica, para beneficio espiritual y material de la Nación.</a:t>
            </a:r>
            <a:endParaRPr b="1" sz="900">
              <a:latin typeface="Times New Roman"/>
              <a:ea typeface="Times New Roman"/>
              <a:cs typeface="Times New Roman"/>
              <a:sym typeface="Times New Roman"/>
            </a:endParaRPr>
          </a:p>
        </p:txBody>
      </p:sp>
      <p:sp>
        <p:nvSpPr>
          <p:cNvPr id="106" name="Google Shape;106;p16"/>
          <p:cNvSpPr/>
          <p:nvPr/>
        </p:nvSpPr>
        <p:spPr>
          <a:xfrm>
            <a:off x="737075" y="1164950"/>
            <a:ext cx="2606400" cy="3673200"/>
          </a:xfrm>
          <a:prstGeom prst="roundRect">
            <a:avLst>
              <a:gd fmla="val 16667" name="adj"/>
            </a:avLst>
          </a:prstGeom>
          <a:solidFill>
            <a:srgbClr val="999999"/>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b="1" lang="es-ES" sz="900">
                <a:solidFill>
                  <a:schemeClr val="dk1"/>
                </a:solidFill>
              </a:rPr>
              <a:t>LEY ORGÁNICA DE EDUCACIÓN:</a:t>
            </a:r>
            <a:endParaRPr b="1" sz="900">
              <a:solidFill>
                <a:schemeClr val="dk1"/>
              </a:solidFill>
            </a:endParaRPr>
          </a:p>
          <a:p>
            <a:pPr indent="0" lvl="0" marL="0" rtl="0" algn="just">
              <a:spcBef>
                <a:spcPts val="0"/>
              </a:spcBef>
              <a:spcAft>
                <a:spcPts val="0"/>
              </a:spcAft>
              <a:buNone/>
            </a:pPr>
            <a:r>
              <a:rPr lang="es-ES" sz="900">
                <a:solidFill>
                  <a:schemeClr val="dk1"/>
                </a:solidFill>
              </a:rPr>
              <a:t>Artículo 34. En aquellas instituciones de educación universitaria que les sea aplicable, el principio de autonomía reconocido por el Estado se materializa mediante el ejercicio de la libertad intelectual, la actividad teórico-práctica y la investigación científica, humanística y tecnológica, con el fin de crear y desarrollar el conocimiento y los valores culturales. La autonomía se ejercerá mediante las siguientes funciones: </a:t>
            </a:r>
            <a:endParaRPr sz="900">
              <a:solidFill>
                <a:schemeClr val="dk1"/>
              </a:solidFill>
            </a:endParaRPr>
          </a:p>
          <a:p>
            <a:pPr indent="0" lvl="0" marL="0" rtl="0" algn="just">
              <a:spcBef>
                <a:spcPts val="0"/>
              </a:spcBef>
              <a:spcAft>
                <a:spcPts val="0"/>
              </a:spcAft>
              <a:buClr>
                <a:schemeClr val="dk1"/>
              </a:buClr>
              <a:buSzPts val="1100"/>
              <a:buFont typeface="Arial"/>
              <a:buNone/>
            </a:pPr>
            <a:r>
              <a:rPr lang="es-ES" sz="900">
                <a:solidFill>
                  <a:schemeClr val="dk1"/>
                </a:solidFill>
              </a:rPr>
              <a:t>… 3. Elegir y nombrar sus autoridades con base en la democracia participativa, protagónica y de mandato revocable, para el ejercicio pleno y en igualdad de condiciones de los derechos políticos de los y las integrantes de la comunidad universitaria, profesores y profesoras, estudiantes, personal administrativo, personal obrero y, los egresados y las egresadas de acuerdo al Reglamento. Se elegirá un consejo contralor conformado por los y las integrantes de la comunidad universitaria.</a:t>
            </a:r>
            <a:endParaRPr sz="900">
              <a:solidFill>
                <a:schemeClr val="dk1"/>
              </a:solidFill>
            </a:endParaRPr>
          </a:p>
        </p:txBody>
      </p:sp>
      <p:cxnSp>
        <p:nvCxnSpPr>
          <p:cNvPr id="107" name="Google Shape;107;p16"/>
          <p:cNvCxnSpPr/>
          <p:nvPr/>
        </p:nvCxnSpPr>
        <p:spPr>
          <a:xfrm flipH="1">
            <a:off x="3343475" y="2514025"/>
            <a:ext cx="1131900" cy="13200"/>
          </a:xfrm>
          <a:prstGeom prst="straightConnector1">
            <a:avLst/>
          </a:prstGeom>
          <a:noFill/>
          <a:ln cap="flat" cmpd="sng" w="9525">
            <a:solidFill>
              <a:srgbClr val="000000"/>
            </a:solidFill>
            <a:prstDash val="solid"/>
            <a:round/>
            <a:headEnd len="med" w="med" type="none"/>
            <a:tailEnd len="med" w="med" type="triangle"/>
          </a:ln>
        </p:spPr>
      </p:cxnSp>
      <p:cxnSp>
        <p:nvCxnSpPr>
          <p:cNvPr id="108" name="Google Shape;108;p16"/>
          <p:cNvCxnSpPr/>
          <p:nvPr/>
        </p:nvCxnSpPr>
        <p:spPr>
          <a:xfrm>
            <a:off x="5870775" y="3206050"/>
            <a:ext cx="816000" cy="0"/>
          </a:xfrm>
          <a:prstGeom prst="straightConnector1">
            <a:avLst/>
          </a:prstGeom>
          <a:noFill/>
          <a:ln cap="flat" cmpd="sng" w="9525">
            <a:solidFill>
              <a:srgbClr val="000000"/>
            </a:solidFill>
            <a:prstDash val="solid"/>
            <a:round/>
            <a:headEnd len="med" w="med" type="none"/>
            <a:tailEnd len="med" w="med" type="triangle"/>
          </a:ln>
        </p:spPr>
      </p:cxnSp>
      <p:sp>
        <p:nvSpPr>
          <p:cNvPr id="109" name="Google Shape;109;p16"/>
          <p:cNvSpPr/>
          <p:nvPr/>
        </p:nvSpPr>
        <p:spPr>
          <a:xfrm>
            <a:off x="6686775" y="2672100"/>
            <a:ext cx="2343300" cy="3804000"/>
          </a:xfrm>
          <a:prstGeom prst="roundRect">
            <a:avLst>
              <a:gd fmla="val 16667" name="adj"/>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b="1" lang="es-ES" sz="1000"/>
              <a:t>LEY DE UNIVERSIDADES:</a:t>
            </a:r>
            <a:endParaRPr sz="1000"/>
          </a:p>
          <a:p>
            <a:pPr indent="0" lvl="0" marL="0" rtl="0" algn="just">
              <a:spcBef>
                <a:spcPts val="0"/>
              </a:spcBef>
              <a:spcAft>
                <a:spcPts val="0"/>
              </a:spcAft>
              <a:buNone/>
            </a:pPr>
            <a:r>
              <a:rPr lang="es-ES" sz="1000"/>
              <a:t>Art. 30: La </a:t>
            </a:r>
            <a:r>
              <a:rPr lang="es-ES" sz="1000"/>
              <a:t>elección</a:t>
            </a:r>
            <a:r>
              <a:rPr lang="es-ES" sz="1000"/>
              <a:t> del Rector, del Vice-Rector Académico, del Vice-Rector Administrativo y del Secretario se realizará dentro de los tres meses anteriores al vencimiento del período de cuatro años correspondientes a dichas autoridades, por el </a:t>
            </a:r>
            <a:r>
              <a:rPr b="1" i="1" lang="es-ES" sz="1000"/>
              <a:t>Claustro Universitario</a:t>
            </a:r>
            <a:r>
              <a:rPr lang="es-ES" sz="1000"/>
              <a:t> integrado así:</a:t>
            </a:r>
            <a:endParaRPr sz="1000"/>
          </a:p>
          <a:p>
            <a:pPr indent="0" lvl="0" marL="0" rtl="0" algn="just">
              <a:spcBef>
                <a:spcPts val="0"/>
              </a:spcBef>
              <a:spcAft>
                <a:spcPts val="0"/>
              </a:spcAft>
              <a:buNone/>
            </a:pPr>
            <a:r>
              <a:rPr lang="es-ES" sz="1000"/>
              <a:t>1. </a:t>
            </a:r>
            <a:r>
              <a:rPr lang="es-ES" sz="1000"/>
              <a:t>Por los Profesores asistentes, agregados, asociados, titulares y jubilados;</a:t>
            </a:r>
            <a:endParaRPr sz="1000"/>
          </a:p>
          <a:p>
            <a:pPr indent="0" lvl="0" marL="0" rtl="0" algn="just">
              <a:spcBef>
                <a:spcPts val="0"/>
              </a:spcBef>
              <a:spcAft>
                <a:spcPts val="0"/>
              </a:spcAft>
              <a:buNone/>
            </a:pPr>
            <a:r>
              <a:rPr lang="es-ES" sz="1000"/>
              <a:t>2. Por los representantes de los alumnos de cada Escuela elegidos respectivamente en forma directa y secreta por los alumnos por los alumnos regulares de ellas…</a:t>
            </a:r>
            <a:endParaRPr sz="1000"/>
          </a:p>
          <a:p>
            <a:pPr indent="0" lvl="0" marL="0" rtl="0" algn="just">
              <a:spcBef>
                <a:spcPts val="0"/>
              </a:spcBef>
              <a:spcAft>
                <a:spcPts val="0"/>
              </a:spcAft>
              <a:buNone/>
            </a:pPr>
            <a:r>
              <a:rPr lang="es-ES" sz="1000"/>
              <a:t>3. Por los representantes de los egresados a </a:t>
            </a:r>
            <a:r>
              <a:rPr lang="es-ES" sz="1000"/>
              <a:t>razón</a:t>
            </a:r>
            <a:r>
              <a:rPr lang="es-ES" sz="1000"/>
              <a:t> de cinco por cada Facultad, elegidos en la forma prevista en el </a:t>
            </a:r>
            <a:r>
              <a:rPr lang="es-ES" sz="1000"/>
              <a:t>artículo</a:t>
            </a:r>
            <a:r>
              <a:rPr lang="es-ES" sz="1000"/>
              <a:t> 54.</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457200" y="274645"/>
            <a:ext cx="8229600" cy="6552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Times New Roman"/>
              <a:buNone/>
            </a:pPr>
            <a:r>
              <a:rPr lang="es-ES">
                <a:latin typeface="Times New Roman"/>
                <a:ea typeface="Times New Roman"/>
                <a:cs typeface="Times New Roman"/>
                <a:sym typeface="Times New Roman"/>
              </a:rPr>
              <a:t>Argumentos contra la LOE </a:t>
            </a:r>
            <a:endParaRPr>
              <a:latin typeface="Times New Roman"/>
              <a:ea typeface="Times New Roman"/>
              <a:cs typeface="Times New Roman"/>
              <a:sym typeface="Times New Roman"/>
            </a:endParaRPr>
          </a:p>
        </p:txBody>
      </p:sp>
      <p:sp>
        <p:nvSpPr>
          <p:cNvPr id="115" name="Google Shape;115;p17"/>
          <p:cNvSpPr txBox="1"/>
          <p:nvPr>
            <p:ph idx="1" type="body"/>
          </p:nvPr>
        </p:nvSpPr>
        <p:spPr>
          <a:xfrm>
            <a:off x="1046125" y="4294426"/>
            <a:ext cx="7640700" cy="2063400"/>
          </a:xfrm>
          <a:prstGeom prst="rect">
            <a:avLst/>
          </a:prstGeom>
          <a:noFill/>
          <a:ln>
            <a:noFill/>
          </a:ln>
        </p:spPr>
        <p:txBody>
          <a:bodyPr anchorCtr="0" anchor="t" bIns="45700" lIns="91425" spcFirstLastPara="1" rIns="91425" wrap="square" tIns="45700">
            <a:noAutofit/>
          </a:bodyPr>
          <a:lstStyle/>
          <a:p>
            <a:pPr indent="0" lvl="0" marL="0" rtl="0" algn="just">
              <a:lnSpc>
                <a:spcPct val="80000"/>
              </a:lnSpc>
              <a:spcBef>
                <a:spcPts val="0"/>
              </a:spcBef>
              <a:spcAft>
                <a:spcPts val="0"/>
              </a:spcAft>
              <a:buNone/>
            </a:pPr>
            <a:r>
              <a:t/>
            </a:r>
            <a:endParaRPr/>
          </a:p>
          <a:p>
            <a:pPr indent="0" lvl="0" marL="0" rtl="0" algn="just">
              <a:lnSpc>
                <a:spcPct val="80000"/>
              </a:lnSpc>
              <a:spcBef>
                <a:spcPts val="323"/>
              </a:spcBef>
              <a:spcAft>
                <a:spcPts val="0"/>
              </a:spcAft>
              <a:buNone/>
            </a:pPr>
            <a:r>
              <a:t/>
            </a:r>
            <a:endParaRPr/>
          </a:p>
          <a:p>
            <a:pPr indent="0" lvl="0" marL="342900" rtl="0" algn="just">
              <a:lnSpc>
                <a:spcPct val="80000"/>
              </a:lnSpc>
              <a:spcBef>
                <a:spcPts val="323"/>
              </a:spcBef>
              <a:spcAft>
                <a:spcPts val="0"/>
              </a:spcAft>
              <a:buNone/>
            </a:pPr>
            <a:r>
              <a:t/>
            </a:r>
            <a:endParaRPr/>
          </a:p>
          <a:p>
            <a:pPr indent="0" lvl="0" marL="342900" rtl="0" algn="just">
              <a:lnSpc>
                <a:spcPct val="80000"/>
              </a:lnSpc>
              <a:spcBef>
                <a:spcPts val="323"/>
              </a:spcBef>
              <a:spcAft>
                <a:spcPts val="0"/>
              </a:spcAft>
              <a:buNone/>
            </a:pPr>
            <a:r>
              <a:t/>
            </a:r>
            <a:endParaRPr/>
          </a:p>
          <a:p>
            <a:pPr indent="0" lvl="0" marL="342900" rtl="0" algn="just">
              <a:lnSpc>
                <a:spcPct val="80000"/>
              </a:lnSpc>
              <a:spcBef>
                <a:spcPts val="323"/>
              </a:spcBef>
              <a:spcAft>
                <a:spcPts val="0"/>
              </a:spcAft>
              <a:buNone/>
            </a:pPr>
            <a:r>
              <a:t/>
            </a:r>
            <a:endParaRPr/>
          </a:p>
          <a:p>
            <a:pPr indent="-514350" lvl="0" marL="514350" rtl="0" algn="just">
              <a:lnSpc>
                <a:spcPct val="80000"/>
              </a:lnSpc>
              <a:spcBef>
                <a:spcPts val="323"/>
              </a:spcBef>
              <a:spcAft>
                <a:spcPts val="0"/>
              </a:spcAft>
              <a:buClr>
                <a:schemeClr val="dk1"/>
              </a:buClr>
              <a:buSzPts val="1615"/>
              <a:buNone/>
            </a:pPr>
            <a:r>
              <a:t/>
            </a:r>
            <a:endParaRPr/>
          </a:p>
          <a:p>
            <a:pPr indent="-246380" lvl="0" marL="342900" rtl="0" algn="just">
              <a:lnSpc>
                <a:spcPct val="80000"/>
              </a:lnSpc>
              <a:spcBef>
                <a:spcPts val="304"/>
              </a:spcBef>
              <a:spcAft>
                <a:spcPts val="0"/>
              </a:spcAft>
              <a:buClr>
                <a:schemeClr val="dk1"/>
              </a:buClr>
              <a:buSzPts val="1520"/>
              <a:buNone/>
            </a:pPr>
            <a:r>
              <a:t/>
            </a:r>
            <a:endParaRPr sz="1520">
              <a:latin typeface="Times New Roman"/>
              <a:ea typeface="Times New Roman"/>
              <a:cs typeface="Times New Roman"/>
              <a:sym typeface="Times New Roman"/>
            </a:endParaRPr>
          </a:p>
          <a:p>
            <a:pPr indent="-246380" lvl="0" marL="342900" rtl="0" algn="just">
              <a:lnSpc>
                <a:spcPct val="80000"/>
              </a:lnSpc>
              <a:spcBef>
                <a:spcPts val="304"/>
              </a:spcBef>
              <a:spcAft>
                <a:spcPts val="0"/>
              </a:spcAft>
              <a:buClr>
                <a:schemeClr val="dk1"/>
              </a:buClr>
              <a:buSzPts val="1520"/>
              <a:buNone/>
            </a:pPr>
            <a:r>
              <a:t/>
            </a:r>
            <a:endParaRPr sz="1520">
              <a:latin typeface="Times New Roman"/>
              <a:ea typeface="Times New Roman"/>
              <a:cs typeface="Times New Roman"/>
              <a:sym typeface="Times New Roman"/>
            </a:endParaRPr>
          </a:p>
        </p:txBody>
      </p:sp>
      <p:graphicFrame>
        <p:nvGraphicFramePr>
          <p:cNvPr id="116" name="Google Shape;116;p17"/>
          <p:cNvGraphicFramePr/>
          <p:nvPr/>
        </p:nvGraphicFramePr>
        <p:xfrm>
          <a:off x="378575" y="1031575"/>
          <a:ext cx="3000000" cy="3000000"/>
        </p:xfrm>
        <a:graphic>
          <a:graphicData uri="http://schemas.openxmlformats.org/drawingml/2006/table">
            <a:tbl>
              <a:tblPr>
                <a:noFill/>
                <a:tableStyleId>{1F474EEA-8A4A-4290-AB1C-3632EB1CA813}</a:tableStyleId>
              </a:tblPr>
              <a:tblGrid>
                <a:gridCol w="8308250"/>
              </a:tblGrid>
              <a:tr h="381000">
                <a:tc>
                  <a:txBody>
                    <a:bodyPr/>
                    <a:lstStyle/>
                    <a:p>
                      <a:pPr indent="0" lvl="0" marL="0" rtl="0" algn="just">
                        <a:lnSpc>
                          <a:spcPct val="80000"/>
                        </a:lnSpc>
                        <a:spcBef>
                          <a:spcPts val="0"/>
                        </a:spcBef>
                        <a:spcAft>
                          <a:spcPts val="0"/>
                        </a:spcAft>
                        <a:buClr>
                          <a:schemeClr val="dk1"/>
                        </a:buClr>
                        <a:buSzPts val="1100"/>
                        <a:buFont typeface="Arial"/>
                        <a:buNone/>
                      </a:pPr>
                      <a:r>
                        <a:rPr lang="es-ES" sz="1615">
                          <a:solidFill>
                            <a:schemeClr val="dk1"/>
                          </a:solidFill>
                          <a:latin typeface="Times New Roman"/>
                          <a:ea typeface="Times New Roman"/>
                          <a:cs typeface="Times New Roman"/>
                          <a:sym typeface="Times New Roman"/>
                        </a:rPr>
                        <a:t>La Sala Electoral desconoce a la Ley de Universidades.</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accent5"/>
                    </a:solidFill>
                  </a:tcPr>
                </a:tc>
              </a:tr>
              <a:tr h="381000">
                <a:tc>
                  <a:txBody>
                    <a:bodyPr/>
                    <a:lstStyle/>
                    <a:p>
                      <a:pPr indent="0" lvl="0" marL="0" rtl="0" algn="just">
                        <a:lnSpc>
                          <a:spcPct val="80000"/>
                        </a:lnSpc>
                        <a:spcBef>
                          <a:spcPts val="323"/>
                        </a:spcBef>
                        <a:spcAft>
                          <a:spcPts val="0"/>
                        </a:spcAft>
                        <a:buClr>
                          <a:schemeClr val="dk1"/>
                        </a:buClr>
                        <a:buSzPts val="1100"/>
                        <a:buFont typeface="Arial"/>
                        <a:buNone/>
                      </a:pPr>
                      <a:r>
                        <a:rPr lang="es-ES" sz="1615">
                          <a:solidFill>
                            <a:schemeClr val="dk1"/>
                          </a:solidFill>
                          <a:latin typeface="Times New Roman"/>
                          <a:ea typeface="Times New Roman"/>
                          <a:cs typeface="Times New Roman"/>
                          <a:sym typeface="Times New Roman"/>
                        </a:rPr>
                        <a:t>La Ley Orgánica de Educación establece que la educación universitaria estará integrada por un subsistema que será regulado por Ley especial (art.34.1 y 34.4). </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D0E0E3"/>
                    </a:solidFill>
                  </a:tcPr>
                </a:tc>
              </a:tr>
              <a:tr h="381000">
                <a:tc>
                  <a:txBody>
                    <a:bodyPr/>
                    <a:lstStyle/>
                    <a:p>
                      <a:pPr indent="0" lvl="0" marL="0" rtl="0" algn="just">
                        <a:lnSpc>
                          <a:spcPct val="80000"/>
                        </a:lnSpc>
                        <a:spcBef>
                          <a:spcPts val="323"/>
                        </a:spcBef>
                        <a:spcAft>
                          <a:spcPts val="0"/>
                        </a:spcAft>
                        <a:buClr>
                          <a:schemeClr val="dk1"/>
                        </a:buClr>
                        <a:buSzPts val="1100"/>
                        <a:buFont typeface="Arial"/>
                        <a:buNone/>
                      </a:pPr>
                      <a:r>
                        <a:rPr lang="es-ES" sz="1615">
                          <a:solidFill>
                            <a:schemeClr val="dk1"/>
                          </a:solidFill>
                          <a:latin typeface="Times New Roman"/>
                          <a:ea typeface="Times New Roman"/>
                          <a:cs typeface="Times New Roman"/>
                          <a:sym typeface="Times New Roman"/>
                        </a:rPr>
                        <a:t>La Sala electoral usurpa funciones de la Asamble Nacional al ordenar que se reforme un Reglamento conforme a la LOE.</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accent5"/>
                    </a:solidFill>
                  </a:tcPr>
                </a:tc>
              </a:tr>
              <a:tr h="381000">
                <a:tc>
                  <a:txBody>
                    <a:bodyPr/>
                    <a:lstStyle/>
                    <a:p>
                      <a:pPr indent="0" lvl="0" marL="0" rtl="0" algn="just">
                        <a:lnSpc>
                          <a:spcPct val="80000"/>
                        </a:lnSpc>
                        <a:spcBef>
                          <a:spcPts val="323"/>
                        </a:spcBef>
                        <a:spcAft>
                          <a:spcPts val="0"/>
                        </a:spcAft>
                        <a:buClr>
                          <a:schemeClr val="dk1"/>
                        </a:buClr>
                        <a:buSzPts val="1100"/>
                        <a:buFont typeface="Arial"/>
                        <a:buNone/>
                      </a:pPr>
                      <a:r>
                        <a:rPr lang="es-ES" sz="1615">
                          <a:solidFill>
                            <a:schemeClr val="dk1"/>
                          </a:solidFill>
                          <a:latin typeface="Times New Roman"/>
                          <a:ea typeface="Times New Roman"/>
                          <a:cs typeface="Times New Roman"/>
                          <a:sym typeface="Times New Roman"/>
                        </a:rPr>
                        <a:t>Desconoce la reserva legal (precepto constitucional que indica que determinadas materias sólo pueden ser regidas por Ley) que sobre el derecho a participar en elecciones de autoridades priva.</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D0E0E3"/>
                    </a:solidFill>
                  </a:tcPr>
                </a:tc>
              </a:tr>
              <a:tr h="381000">
                <a:tc>
                  <a:txBody>
                    <a:bodyPr/>
                    <a:lstStyle/>
                    <a:p>
                      <a:pPr indent="0" lvl="0" marL="0" rtl="0" algn="just">
                        <a:lnSpc>
                          <a:spcPct val="80000"/>
                        </a:lnSpc>
                        <a:spcBef>
                          <a:spcPts val="323"/>
                        </a:spcBef>
                        <a:spcAft>
                          <a:spcPts val="0"/>
                        </a:spcAft>
                        <a:buClr>
                          <a:schemeClr val="dk1"/>
                        </a:buClr>
                        <a:buSzPts val="1100"/>
                        <a:buFont typeface="Arial"/>
                        <a:buNone/>
                      </a:pPr>
                      <a:r>
                        <a:rPr lang="es-ES" sz="1615">
                          <a:solidFill>
                            <a:schemeClr val="dk1"/>
                          </a:solidFill>
                          <a:latin typeface="Times New Roman"/>
                          <a:ea typeface="Times New Roman"/>
                          <a:cs typeface="Times New Roman"/>
                          <a:sym typeface="Times New Roman"/>
                        </a:rPr>
                        <a:t>Desconoce el reconocimiento de “derecho académico” que le dio la Sala Constitucional a la elección de autoridades el 15 de febrero de 2002, en sentencia Nº 898.</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chemeClr val="accent5"/>
                    </a:solidFill>
                  </a:tcPr>
                </a:tc>
              </a:tr>
              <a:tr h="381000">
                <a:tc>
                  <a:txBody>
                    <a:bodyPr/>
                    <a:lstStyle/>
                    <a:p>
                      <a:pPr indent="0" lvl="0" marL="0" rtl="0" algn="just">
                        <a:lnSpc>
                          <a:spcPct val="80000"/>
                        </a:lnSpc>
                        <a:spcBef>
                          <a:spcPts val="323"/>
                        </a:spcBef>
                        <a:spcAft>
                          <a:spcPts val="0"/>
                        </a:spcAft>
                        <a:buClr>
                          <a:schemeClr val="dk1"/>
                        </a:buClr>
                        <a:buSzPts val="1100"/>
                        <a:buFont typeface="Arial"/>
                        <a:buNone/>
                      </a:pPr>
                      <a:r>
                        <a:rPr lang="es-ES" sz="1615">
                          <a:solidFill>
                            <a:schemeClr val="dk1"/>
                          </a:solidFill>
                          <a:latin typeface="Times New Roman"/>
                          <a:ea typeface="Times New Roman"/>
                          <a:cs typeface="Times New Roman"/>
                          <a:sym typeface="Times New Roman"/>
                        </a:rPr>
                        <a:t>Desconoce la sentencia Nº 1197 de la Sala Constitucional, de fecha 17 de octubre de 2000, en la cual establece:</a:t>
                      </a:r>
                      <a:endParaRPr sz="3200">
                        <a:solidFill>
                          <a:schemeClr val="dk1"/>
                        </a:solidFill>
                        <a:latin typeface="Calibri"/>
                        <a:ea typeface="Calibri"/>
                        <a:cs typeface="Calibri"/>
                        <a:sym typeface="Calibri"/>
                      </a:endParaRPr>
                    </a:p>
                    <a:p>
                      <a:pPr indent="-514350" lvl="0" marL="514350" rtl="0" algn="just">
                        <a:lnSpc>
                          <a:spcPct val="80000"/>
                        </a:lnSpc>
                        <a:spcBef>
                          <a:spcPts val="323"/>
                        </a:spcBef>
                        <a:spcAft>
                          <a:spcPts val="0"/>
                        </a:spcAft>
                        <a:buNone/>
                      </a:pPr>
                      <a:r>
                        <a:rPr lang="es-ES" sz="1615">
                          <a:solidFill>
                            <a:schemeClr val="dk1"/>
                          </a:solidFill>
                          <a:latin typeface="Times New Roman"/>
                          <a:ea typeface="Times New Roman"/>
                          <a:cs typeface="Times New Roman"/>
                          <a:sym typeface="Times New Roman"/>
                        </a:rPr>
                        <a:t>“El principio de igualdad ante la Ley no prohíbe que se le confiera un trato desigual a un</a:t>
                      </a:r>
                      <a:endParaRPr sz="1615">
                        <a:solidFill>
                          <a:schemeClr val="dk1"/>
                        </a:solidFill>
                        <a:latin typeface="Times New Roman"/>
                        <a:ea typeface="Times New Roman"/>
                        <a:cs typeface="Times New Roman"/>
                        <a:sym typeface="Times New Roman"/>
                      </a:endParaRPr>
                    </a:p>
                    <a:p>
                      <a:pPr indent="-514350" lvl="0" marL="514350" rtl="0" algn="just">
                        <a:lnSpc>
                          <a:spcPct val="80000"/>
                        </a:lnSpc>
                        <a:spcBef>
                          <a:spcPts val="323"/>
                        </a:spcBef>
                        <a:spcAft>
                          <a:spcPts val="0"/>
                        </a:spcAft>
                        <a:buClr>
                          <a:schemeClr val="dk1"/>
                        </a:buClr>
                        <a:buSzPts val="1615"/>
                        <a:buFont typeface="Arial"/>
                        <a:buNone/>
                      </a:pPr>
                      <a:r>
                        <a:rPr lang="es-ES" sz="1615">
                          <a:solidFill>
                            <a:schemeClr val="dk1"/>
                          </a:solidFill>
                          <a:latin typeface="Times New Roman"/>
                          <a:ea typeface="Times New Roman"/>
                          <a:cs typeface="Times New Roman"/>
                          <a:sym typeface="Times New Roman"/>
                        </a:rPr>
                        <a:t>ciudadano o grupo de ciudadanos, siempre y cuando se den las siguientes condiciones:</a:t>
                      </a:r>
                      <a:endParaRPr sz="3200">
                        <a:solidFill>
                          <a:schemeClr val="dk1"/>
                        </a:solidFill>
                        <a:latin typeface="Calibri"/>
                        <a:ea typeface="Calibri"/>
                        <a:cs typeface="Calibri"/>
                        <a:sym typeface="Calibri"/>
                      </a:endParaRPr>
                    </a:p>
                    <a:p>
                      <a:pPr indent="-514350" lvl="0" marL="514350" rtl="0" algn="just">
                        <a:lnSpc>
                          <a:spcPct val="80000"/>
                        </a:lnSpc>
                        <a:spcBef>
                          <a:spcPts val="323"/>
                        </a:spcBef>
                        <a:spcAft>
                          <a:spcPts val="0"/>
                        </a:spcAft>
                        <a:buClr>
                          <a:schemeClr val="dk1"/>
                        </a:buClr>
                        <a:buSzPts val="1615"/>
                        <a:buFont typeface="Arial"/>
                        <a:buNone/>
                      </a:pPr>
                      <a:r>
                        <a:rPr lang="es-ES" sz="1615">
                          <a:solidFill>
                            <a:schemeClr val="dk1"/>
                          </a:solidFill>
                          <a:latin typeface="Times New Roman"/>
                          <a:ea typeface="Times New Roman"/>
                          <a:cs typeface="Times New Roman"/>
                          <a:sym typeface="Times New Roman"/>
                        </a:rPr>
                        <a:t> 	1. Que los ciudadanos se encuentren real y efectivamente en distintas situaciones de hecho.</a:t>
                      </a:r>
                      <a:endParaRPr sz="3200">
                        <a:solidFill>
                          <a:schemeClr val="dk1"/>
                        </a:solidFill>
                        <a:latin typeface="Calibri"/>
                        <a:ea typeface="Calibri"/>
                        <a:cs typeface="Calibri"/>
                        <a:sym typeface="Calibri"/>
                      </a:endParaRPr>
                    </a:p>
                    <a:p>
                      <a:pPr indent="-514350" lvl="0" marL="514350" rtl="0" algn="just">
                        <a:lnSpc>
                          <a:spcPct val="80000"/>
                        </a:lnSpc>
                        <a:spcBef>
                          <a:spcPts val="323"/>
                        </a:spcBef>
                        <a:spcAft>
                          <a:spcPts val="0"/>
                        </a:spcAft>
                        <a:buClr>
                          <a:schemeClr val="dk1"/>
                        </a:buClr>
                        <a:buSzPts val="1615"/>
                        <a:buFont typeface="Arial"/>
                        <a:buNone/>
                      </a:pPr>
                      <a:r>
                        <a:rPr lang="es-ES" sz="1615">
                          <a:solidFill>
                            <a:schemeClr val="dk1"/>
                          </a:solidFill>
                          <a:latin typeface="Times New Roman"/>
                          <a:ea typeface="Times New Roman"/>
                          <a:cs typeface="Times New Roman"/>
                          <a:sym typeface="Times New Roman"/>
                        </a:rPr>
                        <a:t>	2. Que el trato desigual persiga una finalidad específica.</a:t>
                      </a:r>
                      <a:endParaRPr sz="3200">
                        <a:solidFill>
                          <a:schemeClr val="dk1"/>
                        </a:solidFill>
                        <a:latin typeface="Calibri"/>
                        <a:ea typeface="Calibri"/>
                        <a:cs typeface="Calibri"/>
                        <a:sym typeface="Calibri"/>
                      </a:endParaRPr>
                    </a:p>
                    <a:p>
                      <a:pPr indent="-514350" lvl="0" marL="514350" rtl="0" algn="just">
                        <a:lnSpc>
                          <a:spcPct val="80000"/>
                        </a:lnSpc>
                        <a:spcBef>
                          <a:spcPts val="323"/>
                        </a:spcBef>
                        <a:spcAft>
                          <a:spcPts val="0"/>
                        </a:spcAft>
                        <a:buClr>
                          <a:schemeClr val="dk1"/>
                        </a:buClr>
                        <a:buSzPts val="1615"/>
                        <a:buFont typeface="Arial"/>
                        <a:buNone/>
                      </a:pPr>
                      <a:r>
                        <a:rPr lang="es-ES" sz="1615">
                          <a:solidFill>
                            <a:schemeClr val="dk1"/>
                          </a:solidFill>
                          <a:latin typeface="Times New Roman"/>
                          <a:ea typeface="Times New Roman"/>
                          <a:cs typeface="Times New Roman"/>
                          <a:sym typeface="Times New Roman"/>
                        </a:rPr>
                        <a:t>	3. Que la finalidad buscada sea razonable desde la perspectiva de los derechos y principios constitucionales.</a:t>
                      </a:r>
                      <a:endParaRPr sz="3200">
                        <a:solidFill>
                          <a:schemeClr val="dk1"/>
                        </a:solidFill>
                        <a:latin typeface="Calibri"/>
                        <a:ea typeface="Calibri"/>
                        <a:cs typeface="Calibri"/>
                        <a:sym typeface="Calibri"/>
                      </a:endParaRPr>
                    </a:p>
                    <a:p>
                      <a:pPr indent="-514350" lvl="0" marL="514350" rtl="0" algn="just">
                        <a:lnSpc>
                          <a:spcPct val="80000"/>
                        </a:lnSpc>
                        <a:spcBef>
                          <a:spcPts val="323"/>
                        </a:spcBef>
                        <a:spcAft>
                          <a:spcPts val="0"/>
                        </a:spcAft>
                        <a:buClr>
                          <a:schemeClr val="dk1"/>
                        </a:buClr>
                        <a:buSzPts val="1615"/>
                        <a:buFont typeface="Arial"/>
                        <a:buNone/>
                      </a:pPr>
                      <a:r>
                        <a:rPr lang="es-ES" sz="1615">
                          <a:solidFill>
                            <a:schemeClr val="dk1"/>
                          </a:solidFill>
                          <a:latin typeface="Times New Roman"/>
                          <a:ea typeface="Times New Roman"/>
                          <a:cs typeface="Times New Roman"/>
                          <a:sym typeface="Times New Roman"/>
                        </a:rPr>
                        <a:t>	4. Que la relación sea proporcionada y justificada.</a:t>
                      </a:r>
                      <a:endParaRPr sz="3200">
                        <a:solidFill>
                          <a:schemeClr val="dk1"/>
                        </a:solidFill>
                        <a:latin typeface="Calibri"/>
                        <a:ea typeface="Calibri"/>
                        <a:cs typeface="Calibri"/>
                        <a:sym typeface="Calibri"/>
                      </a:endParaRPr>
                    </a:p>
                    <a:p>
                      <a:pPr indent="-514350" lvl="0" marL="514350" rtl="0" algn="just">
                        <a:lnSpc>
                          <a:spcPct val="80000"/>
                        </a:lnSpc>
                        <a:spcBef>
                          <a:spcPts val="323"/>
                        </a:spcBef>
                        <a:spcAft>
                          <a:spcPts val="0"/>
                        </a:spcAft>
                        <a:buClr>
                          <a:schemeClr val="dk1"/>
                        </a:buClr>
                        <a:buSzPts val="1615"/>
                        <a:buFont typeface="Arial"/>
                        <a:buNone/>
                      </a:pPr>
                      <a:r>
                        <a:rPr lang="es-ES" sz="1615">
                          <a:solidFill>
                            <a:schemeClr val="dk1"/>
                          </a:solidFill>
                          <a:latin typeface="Times New Roman"/>
                          <a:ea typeface="Times New Roman"/>
                          <a:cs typeface="Times New Roman"/>
                          <a:sym typeface="Times New Roman"/>
                        </a:rPr>
                        <a:t>	Si concurren las condiciones arriba expresadas el trato desigual será admisible y por ello constitutivo de una diferenciación constitucionalmente legítima”. </a:t>
                      </a:r>
                      <a:endParaRPr/>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solidFill>
                      <a:srgbClr val="D0E0E3"/>
                    </a:solidFill>
                  </a:tcPr>
                </a:tc>
              </a:tr>
            </a:tbl>
          </a:graphicData>
        </a:graphic>
      </p:graphicFrame>
    </p:spTree>
  </p:cSld>
  <p:clrMapOvr>
    <a:masterClrMapping/>
  </p:clrMapOvr>
  <mc:AlternateContent>
    <mc:Choice Requires="p14">
      <p:transition spd="slow" p14:dur="1000">
        <p:fade thruBlk="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428600" y="110351"/>
            <a:ext cx="8229600" cy="747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Times New Roman"/>
              <a:buNone/>
            </a:pPr>
            <a:r>
              <a:rPr b="1" lang="es-ES" sz="3000">
                <a:latin typeface="Times New Roman"/>
                <a:ea typeface="Times New Roman"/>
                <a:cs typeface="Times New Roman"/>
                <a:sym typeface="Times New Roman"/>
              </a:rPr>
              <a:t>ANTECEDENTES JUDICIALES A LA MEDIDA</a:t>
            </a:r>
            <a:endParaRPr b="1" sz="3000">
              <a:latin typeface="Times New Roman"/>
              <a:ea typeface="Times New Roman"/>
              <a:cs typeface="Times New Roman"/>
              <a:sym typeface="Times New Roman"/>
            </a:endParaRPr>
          </a:p>
        </p:txBody>
      </p:sp>
      <p:graphicFrame>
        <p:nvGraphicFramePr>
          <p:cNvPr id="122" name="Google Shape;122;p18"/>
          <p:cNvGraphicFramePr/>
          <p:nvPr/>
        </p:nvGraphicFramePr>
        <p:xfrm>
          <a:off x="457209" y="1038044"/>
          <a:ext cx="3000000" cy="3000000"/>
        </p:xfrm>
        <a:graphic>
          <a:graphicData uri="http://schemas.openxmlformats.org/drawingml/2006/table">
            <a:tbl>
              <a:tblPr bandRow="1" firstRow="1">
                <a:noFill/>
                <a:tableStyleId>{F626EF03-4141-4500-9519-A95B0B8C4ED4}</a:tableStyleId>
              </a:tblPr>
              <a:tblGrid>
                <a:gridCol w="1645925"/>
                <a:gridCol w="1783100"/>
                <a:gridCol w="1508725"/>
                <a:gridCol w="605800"/>
                <a:gridCol w="2686050"/>
              </a:tblGrid>
              <a:tr h="642950">
                <a:tc gridSpan="5">
                  <a:txBody>
                    <a:bodyPr/>
                    <a:lstStyle/>
                    <a:p>
                      <a:pPr indent="0" lvl="0" marL="0" marR="0" rtl="0" algn="ctr">
                        <a:spcBef>
                          <a:spcPts val="0"/>
                        </a:spcBef>
                        <a:spcAft>
                          <a:spcPts val="0"/>
                        </a:spcAft>
                        <a:buNone/>
                      </a:pPr>
                      <a:r>
                        <a:rPr lang="es-ES" sz="1800" u="none" cap="none" strike="noStrike"/>
                        <a:t>RECURSOS INTERPUESTOS POR LAS UNIVERSIDADES ANTE EL TSJ RESPECTO DE LAS ELECCIONES UNIVERSITARIAS</a:t>
                      </a:r>
                      <a:endParaRPr sz="1800" u="none" cap="none" strike="noStrike">
                        <a:latin typeface="Times New Roman"/>
                        <a:ea typeface="Times New Roman"/>
                        <a:cs typeface="Times New Roman"/>
                        <a:sym typeface="Times New Roman"/>
                      </a:endParaRPr>
                    </a:p>
                  </a:txBody>
                  <a:tcPr marT="45725" marB="45725" marR="91450" marL="91450"/>
                </a:tc>
                <a:tc hMerge="1"/>
                <a:tc hMerge="1"/>
                <a:tc hMerge="1"/>
                <a:tc hMerge="1"/>
              </a:tr>
              <a:tr h="288625">
                <a:tc>
                  <a:txBody>
                    <a:bodyPr/>
                    <a:lstStyle/>
                    <a:p>
                      <a:pPr indent="0" lvl="0" marL="0" marR="0" rtl="0" algn="ctr">
                        <a:spcBef>
                          <a:spcPts val="0"/>
                        </a:spcBef>
                        <a:spcAft>
                          <a:spcPts val="0"/>
                        </a:spcAft>
                        <a:buNone/>
                      </a:pPr>
                      <a:r>
                        <a:rPr lang="es-ES" sz="1400" u="none" cap="none" strike="noStrike"/>
                        <a:t>UNIVERSIDAD</a:t>
                      </a:r>
                      <a:endParaRPr b="1" sz="1400" u="none" cap="none" strike="noStrike">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u="none" cap="none" strike="noStrike"/>
                        <a:t>RECURSOS</a:t>
                      </a:r>
                      <a:endParaRPr b="1" sz="1400" u="none" cap="none" strike="noStrike">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u="none" cap="none" strike="noStrike"/>
                        <a:t>SALA</a:t>
                      </a:r>
                      <a:endParaRPr b="1" sz="1400" u="none" cap="none" strike="noStrike">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u="none" cap="none" strike="noStrike"/>
                        <a:t>Nº</a:t>
                      </a:r>
                      <a:endParaRPr b="1" sz="1400" u="none" cap="none" strike="noStrike">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u="none" cap="none" strike="noStrike"/>
                        <a:t>DECISIÓN</a:t>
                      </a:r>
                      <a:endParaRPr b="1" sz="1400" u="none" cap="none" strike="noStrike">
                        <a:latin typeface="Times New Roman"/>
                        <a:ea typeface="Times New Roman"/>
                        <a:cs typeface="Times New Roman"/>
                        <a:sym typeface="Times New Roman"/>
                      </a:endParaRPr>
                    </a:p>
                  </a:txBody>
                  <a:tcPr marT="45725" marB="45725" marR="91450" marL="91450"/>
                </a:tc>
              </a:tr>
              <a:tr h="269575">
                <a:tc>
                  <a:txBody>
                    <a:bodyPr/>
                    <a:lstStyle/>
                    <a:p>
                      <a:pPr indent="0" lvl="0" marL="0" marR="0" rtl="0" algn="ctr">
                        <a:spcBef>
                          <a:spcPts val="0"/>
                        </a:spcBef>
                        <a:spcAft>
                          <a:spcPts val="0"/>
                        </a:spcAft>
                        <a:buNone/>
                      </a:pPr>
                      <a:r>
                        <a:rPr lang="es-ES" sz="1400" u="none" cap="none" strike="noStrike"/>
                        <a:t>UNA</a:t>
                      </a:r>
                      <a:endParaRPr sz="1400" u="none" cap="none" strike="noStrike">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u="none" cap="none" strike="noStrike"/>
                        <a:t>Contencioso</a:t>
                      </a:r>
                      <a:endParaRPr sz="1400" u="none" cap="none" strike="noStrike">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u="none" cap="none" strike="noStrike"/>
                        <a:t>Electoral</a:t>
                      </a:r>
                      <a:endParaRPr sz="1400" u="none" cap="none" strike="noStrike">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u="none" cap="none" strike="noStrike"/>
                        <a:t>1</a:t>
                      </a:r>
                      <a:endParaRPr sz="1400" u="none" cap="none" strike="noStrike">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u="none" cap="none" strike="noStrike"/>
                        <a:t>Suspensión de elecciones</a:t>
                      </a:r>
                      <a:endParaRPr sz="1400">
                        <a:latin typeface="Times New Roman"/>
                        <a:ea typeface="Times New Roman"/>
                        <a:cs typeface="Times New Roman"/>
                        <a:sym typeface="Times New Roman"/>
                      </a:endParaRPr>
                    </a:p>
                  </a:txBody>
                  <a:tcPr marT="45725" marB="45725" marR="91450" marL="91450"/>
                </a:tc>
              </a:tr>
              <a:tr h="464825">
                <a:tc>
                  <a:txBody>
                    <a:bodyPr/>
                    <a:lstStyle/>
                    <a:p>
                      <a:pPr indent="0" lvl="0" marL="0" marR="0" rtl="0" algn="ctr">
                        <a:spcBef>
                          <a:spcPts val="0"/>
                        </a:spcBef>
                        <a:spcAft>
                          <a:spcPts val="0"/>
                        </a:spcAft>
                        <a:buNone/>
                      </a:pPr>
                      <a:r>
                        <a:rPr lang="es-ES" sz="1400"/>
                        <a:t>UDO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Calibri"/>
                        <a:buNone/>
                      </a:pPr>
                      <a:r>
                        <a:rPr lang="es-ES" sz="1400"/>
                        <a:t>- Suspensión</a:t>
                      </a:r>
                      <a:r>
                        <a:rPr lang="es-ES" sz="1400"/>
                        <a:t> de elecciones</a:t>
                      </a:r>
                      <a:endParaRPr sz="1400"/>
                    </a:p>
                    <a:p>
                      <a:pPr indent="0" lvl="0" marL="0" marR="0" rtl="0" algn="l">
                        <a:spcBef>
                          <a:spcPts val="0"/>
                        </a:spcBef>
                        <a:spcAft>
                          <a:spcPts val="0"/>
                        </a:spcAft>
                        <a:buNone/>
                      </a:pPr>
                      <a:r>
                        <a:rPr lang="es-ES" sz="1400"/>
                        <a:t>- Reformar</a:t>
                      </a:r>
                      <a:r>
                        <a:rPr lang="es-ES" sz="1400"/>
                        <a:t> el  Reglamento</a:t>
                      </a:r>
                      <a:endParaRPr sz="1400">
                        <a:latin typeface="Times New Roman"/>
                        <a:ea typeface="Times New Roman"/>
                        <a:cs typeface="Times New Roman"/>
                        <a:sym typeface="Times New Roman"/>
                      </a:endParaRPr>
                    </a:p>
                  </a:txBody>
                  <a:tcPr marT="45725" marB="45725" marR="91450" marL="91450"/>
                </a:tc>
              </a:tr>
              <a:tr h="446750">
                <a:tc>
                  <a:txBody>
                    <a:bodyPr/>
                    <a:lstStyle/>
                    <a:p>
                      <a:pPr indent="0" lvl="0" marL="0" marR="0" rtl="0" algn="ctr">
                        <a:spcBef>
                          <a:spcPts val="0"/>
                        </a:spcBef>
                        <a:spcAft>
                          <a:spcPts val="0"/>
                        </a:spcAft>
                        <a:buNone/>
                      </a:pPr>
                      <a:r>
                        <a:rPr lang="es-ES" sz="1400"/>
                        <a:t>UNEXPO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3</a:t>
                      </a:r>
                      <a:endParaRPr sz="1400">
                        <a:latin typeface="Times New Roman"/>
                        <a:ea typeface="Times New Roman"/>
                        <a:cs typeface="Times New Roman"/>
                        <a:sym typeface="Times New Roman"/>
                      </a:endParaRPr>
                    </a:p>
                  </a:txBody>
                  <a:tcPr marT="45725" marB="45725" marR="91450" marL="91450"/>
                </a:tc>
                <a:tc>
                  <a:txBody>
                    <a:bodyPr/>
                    <a:lstStyle/>
                    <a:p>
                      <a:pPr indent="-88900" lvl="0" marL="0" marR="0" rtl="0" algn="l">
                        <a:spcBef>
                          <a:spcPts val="0"/>
                        </a:spcBef>
                        <a:spcAft>
                          <a:spcPts val="0"/>
                        </a:spcAft>
                        <a:buClr>
                          <a:schemeClr val="dk1"/>
                        </a:buClr>
                        <a:buSzPts val="1400"/>
                        <a:buFont typeface="Calibri"/>
                        <a:buChar char="-"/>
                      </a:pPr>
                      <a:r>
                        <a:rPr lang="es-ES" sz="1400"/>
                        <a:t>Suspensión de elecciones</a:t>
                      </a:r>
                      <a:endParaRPr/>
                    </a:p>
                    <a:p>
                      <a:pPr indent="-88900" lvl="0" marL="0" marR="0" rtl="0" algn="l">
                        <a:spcBef>
                          <a:spcPts val="0"/>
                        </a:spcBef>
                        <a:spcAft>
                          <a:spcPts val="0"/>
                        </a:spcAft>
                        <a:buClr>
                          <a:schemeClr val="dk1"/>
                        </a:buClr>
                        <a:buSzPts val="1400"/>
                        <a:buFont typeface="Calibri"/>
                        <a:buChar char="-"/>
                      </a:pPr>
                      <a:r>
                        <a:rPr lang="es-ES" sz="1400"/>
                        <a:t>Ejecución Forzosa</a:t>
                      </a:r>
                      <a:endParaRPr sz="1400">
                        <a:latin typeface="Times New Roman"/>
                        <a:ea typeface="Times New Roman"/>
                        <a:cs typeface="Times New Roman"/>
                        <a:sym typeface="Times New Roman"/>
                      </a:endParaRPr>
                    </a:p>
                  </a:txBody>
                  <a:tcPr marT="45725" marB="45725" marR="91450" marL="91450"/>
                </a:tc>
              </a:tr>
              <a:tr h="285775">
                <a:tc>
                  <a:txBody>
                    <a:bodyPr/>
                    <a:lstStyle/>
                    <a:p>
                      <a:pPr indent="0" lvl="0" marL="0" marR="0" rtl="0" algn="ctr">
                        <a:spcBef>
                          <a:spcPts val="0"/>
                        </a:spcBef>
                        <a:spcAft>
                          <a:spcPts val="0"/>
                        </a:spcAft>
                        <a:buNone/>
                      </a:pPr>
                      <a:r>
                        <a:rPr lang="es-ES" sz="1400"/>
                        <a:t>UCLA</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400"/>
                        <a:buFont typeface="Calibri"/>
                        <a:buNone/>
                      </a:pPr>
                      <a:r>
                        <a:rPr lang="es-ES" sz="1400"/>
                        <a:t> Suspensión de elecciones</a:t>
                      </a:r>
                      <a:endParaRPr sz="1400">
                        <a:latin typeface="Times New Roman"/>
                        <a:ea typeface="Times New Roman"/>
                        <a:cs typeface="Times New Roman"/>
                        <a:sym typeface="Times New Roman"/>
                      </a:endParaRPr>
                    </a:p>
                  </a:txBody>
                  <a:tcPr marT="45725" marB="45725" marR="91450" marL="91450"/>
                </a:tc>
              </a:tr>
              <a:tr h="266725">
                <a:tc>
                  <a:txBody>
                    <a:bodyPr/>
                    <a:lstStyle/>
                    <a:p>
                      <a:pPr indent="0" lvl="0" marL="0" marR="0" rtl="0" algn="ctr">
                        <a:spcBef>
                          <a:spcPts val="0"/>
                        </a:spcBef>
                        <a:spcAft>
                          <a:spcPts val="0"/>
                        </a:spcAft>
                        <a:buNone/>
                      </a:pPr>
                      <a:r>
                        <a:rPr lang="es-ES" sz="1400"/>
                        <a:t>LUZ</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a:t>Suspensión de elecciones</a:t>
                      </a:r>
                      <a:endParaRPr sz="1400">
                        <a:latin typeface="Times New Roman"/>
                        <a:ea typeface="Times New Roman"/>
                        <a:cs typeface="Times New Roman"/>
                        <a:sym typeface="Times New Roman"/>
                      </a:endParaRPr>
                    </a:p>
                  </a:txBody>
                  <a:tcPr marT="45725" marB="45725" marR="91450" marL="91450"/>
                </a:tc>
              </a:tr>
              <a:tr h="265775">
                <a:tc>
                  <a:txBody>
                    <a:bodyPr/>
                    <a:lstStyle/>
                    <a:p>
                      <a:pPr indent="0" lvl="0" marL="0" marR="0" rtl="0" algn="ctr">
                        <a:spcBef>
                          <a:spcPts val="0"/>
                        </a:spcBef>
                        <a:spcAft>
                          <a:spcPts val="0"/>
                        </a:spcAft>
                        <a:buNone/>
                      </a:pPr>
                      <a:r>
                        <a:rPr lang="es-ES" sz="1400"/>
                        <a:t>UPEL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a:t>Suspensión de elecciones</a:t>
                      </a:r>
                      <a:endParaRPr sz="1400">
                        <a:latin typeface="Times New Roman"/>
                        <a:ea typeface="Times New Roman"/>
                        <a:cs typeface="Times New Roman"/>
                        <a:sym typeface="Times New Roman"/>
                      </a:endParaRPr>
                    </a:p>
                  </a:txBody>
                  <a:tcPr marT="45725" marB="45725" marR="91450" marL="91450"/>
                </a:tc>
              </a:tr>
              <a:tr h="302925">
                <a:tc>
                  <a:txBody>
                    <a:bodyPr/>
                    <a:lstStyle/>
                    <a:p>
                      <a:pPr indent="0" lvl="0" marL="0" marR="0" rtl="0" algn="ctr">
                        <a:spcBef>
                          <a:spcPts val="0"/>
                        </a:spcBef>
                        <a:spcAft>
                          <a:spcPts val="0"/>
                        </a:spcAft>
                        <a:buNone/>
                      </a:pPr>
                      <a:r>
                        <a:rPr lang="es-ES" sz="1400"/>
                        <a:t>UCV</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5</a:t>
                      </a:r>
                      <a:endParaRPr sz="1400">
                        <a:latin typeface="Times New Roman"/>
                        <a:ea typeface="Times New Roman"/>
                        <a:cs typeface="Times New Roman"/>
                        <a:sym typeface="Times New Roman"/>
                      </a:endParaRPr>
                    </a:p>
                  </a:txBody>
                  <a:tcPr marT="45725" marB="45725" marR="91450" marL="91450"/>
                </a:tc>
                <a:tc>
                  <a:txBody>
                    <a:bodyPr/>
                    <a:lstStyle/>
                    <a:p>
                      <a:pPr indent="-88900" lvl="0" marL="0" marR="0" rtl="0" algn="l">
                        <a:spcBef>
                          <a:spcPts val="0"/>
                        </a:spcBef>
                        <a:spcAft>
                          <a:spcPts val="0"/>
                        </a:spcAft>
                        <a:buClr>
                          <a:schemeClr val="dk1"/>
                        </a:buClr>
                        <a:buSzPts val="1400"/>
                        <a:buFont typeface="Calibri"/>
                        <a:buChar char="-"/>
                      </a:pPr>
                      <a:r>
                        <a:rPr lang="es-ES" sz="1400"/>
                        <a:t>Suspensión de elecciones</a:t>
                      </a:r>
                      <a:endParaRPr/>
                    </a:p>
                    <a:p>
                      <a:pPr indent="-88900" lvl="0" marL="0" marR="0" rtl="0" algn="l">
                        <a:spcBef>
                          <a:spcPts val="0"/>
                        </a:spcBef>
                        <a:spcAft>
                          <a:spcPts val="0"/>
                        </a:spcAft>
                        <a:buClr>
                          <a:schemeClr val="dk1"/>
                        </a:buClr>
                        <a:buSzPts val="1400"/>
                        <a:buFont typeface="Calibri"/>
                        <a:buChar char="-"/>
                      </a:pPr>
                      <a:r>
                        <a:rPr lang="es-ES" sz="1400"/>
                        <a:t>Reformar el Reglamento</a:t>
                      </a:r>
                      <a:endParaRPr sz="1400">
                        <a:latin typeface="Times New Roman"/>
                        <a:ea typeface="Times New Roman"/>
                        <a:cs typeface="Times New Roman"/>
                        <a:sym typeface="Times New Roman"/>
                      </a:endParaRPr>
                    </a:p>
                  </a:txBody>
                  <a:tcPr marT="45725" marB="45725" marR="91450" marL="91450"/>
                </a:tc>
              </a:tr>
              <a:tr h="281025">
                <a:tc>
                  <a:txBody>
                    <a:bodyPr/>
                    <a:lstStyle/>
                    <a:p>
                      <a:pPr indent="0" lvl="0" marL="0" marR="0" rtl="0" algn="ctr">
                        <a:spcBef>
                          <a:spcPts val="0"/>
                        </a:spcBef>
                        <a:spcAft>
                          <a:spcPts val="0"/>
                        </a:spcAft>
                        <a:buNone/>
                      </a:pPr>
                      <a:r>
                        <a:rPr lang="es-ES" sz="1400"/>
                        <a:t>ULA</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a:t>Suspensión de elecciones</a:t>
                      </a:r>
                      <a:endParaRPr sz="1400">
                        <a:latin typeface="Times New Roman"/>
                        <a:ea typeface="Times New Roman"/>
                        <a:cs typeface="Times New Roman"/>
                        <a:sym typeface="Times New Roman"/>
                      </a:endParaRPr>
                    </a:p>
                  </a:txBody>
                  <a:tcPr marT="45725" marB="45725" marR="91450" marL="91450"/>
                </a:tc>
              </a:tr>
              <a:tr h="191475">
                <a:tc>
                  <a:txBody>
                    <a:bodyPr/>
                    <a:lstStyle/>
                    <a:p>
                      <a:pPr indent="0" lvl="0" marL="0" marR="0" rtl="0" algn="ctr">
                        <a:spcBef>
                          <a:spcPts val="0"/>
                        </a:spcBef>
                        <a:spcAft>
                          <a:spcPts val="0"/>
                        </a:spcAft>
                        <a:buNone/>
                      </a:pPr>
                      <a:r>
                        <a:rPr lang="es-ES" sz="1400"/>
                        <a:t>UC</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a:t>Suspensión de elecciones</a:t>
                      </a:r>
                      <a:endParaRPr sz="1400">
                        <a:latin typeface="Times New Roman"/>
                        <a:ea typeface="Times New Roman"/>
                        <a:cs typeface="Times New Roman"/>
                        <a:sym typeface="Times New Roman"/>
                      </a:endParaRPr>
                    </a:p>
                  </a:txBody>
                  <a:tcPr marT="45725" marB="45725" marR="91450" marL="91450"/>
                </a:tc>
              </a:tr>
              <a:tr h="316900">
                <a:tc>
                  <a:txBody>
                    <a:bodyPr/>
                    <a:lstStyle/>
                    <a:p>
                      <a:pPr indent="0" lvl="0" marL="0" marR="0" rtl="0" algn="ctr">
                        <a:spcBef>
                          <a:spcPts val="0"/>
                        </a:spcBef>
                        <a:spcAft>
                          <a:spcPts val="0"/>
                        </a:spcAft>
                        <a:buNone/>
                      </a:pPr>
                      <a:r>
                        <a:rPr lang="es-ES" sz="1400"/>
                        <a:t>USB</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Contencioso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a:t>Suspensión de elecciones</a:t>
                      </a:r>
                      <a:endParaRPr sz="1400">
                        <a:latin typeface="Times New Roman"/>
                        <a:ea typeface="Times New Roman"/>
                        <a:cs typeface="Times New Roman"/>
                        <a:sym typeface="Times New Roman"/>
                      </a:endParaRPr>
                    </a:p>
                  </a:txBody>
                  <a:tcPr marT="45725" marB="45725" marR="91450" marL="91450"/>
                </a:tc>
              </a:tr>
              <a:tr h="303250">
                <a:tc>
                  <a:txBody>
                    <a:bodyPr/>
                    <a:lstStyle/>
                    <a:p>
                      <a:pPr indent="0" lvl="0" marL="0" marR="0" rtl="0" algn="ctr">
                        <a:spcBef>
                          <a:spcPts val="0"/>
                        </a:spcBef>
                        <a:spcAft>
                          <a:spcPts val="0"/>
                        </a:spcAft>
                        <a:buNone/>
                      </a:pPr>
                      <a:r>
                        <a:rPr lang="es-ES" sz="1400"/>
                        <a:t>AVERU</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Inconstitucionalidad</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Constitucional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a:t>Admitido</a:t>
                      </a:r>
                      <a:r>
                        <a:rPr lang="es-ES" sz="1400"/>
                        <a:t> / sin respuesta</a:t>
                      </a:r>
                      <a:endParaRPr sz="1400">
                        <a:latin typeface="Times New Roman"/>
                        <a:ea typeface="Times New Roman"/>
                        <a:cs typeface="Times New Roman"/>
                        <a:sym typeface="Times New Roman"/>
                      </a:endParaRPr>
                    </a:p>
                  </a:txBody>
                  <a:tcPr marT="45725" marB="45725" marR="91450" marL="91450"/>
                </a:tc>
              </a:tr>
              <a:tr h="370850">
                <a:tc>
                  <a:txBody>
                    <a:bodyPr/>
                    <a:lstStyle/>
                    <a:p>
                      <a:pPr indent="0" lvl="0" marL="0" marR="0" rtl="0" algn="ctr">
                        <a:spcBef>
                          <a:spcPts val="0"/>
                        </a:spcBef>
                        <a:spcAft>
                          <a:spcPts val="0"/>
                        </a:spcAft>
                        <a:buNone/>
                      </a:pPr>
                      <a:r>
                        <a:rPr lang="es-ES" sz="1400"/>
                        <a:t>USB</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Interpretación</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400"/>
                        <a:buFont typeface="Calibri"/>
                        <a:buNone/>
                      </a:pPr>
                      <a:r>
                        <a:rPr lang="es-ES" sz="1400"/>
                        <a:t>Electoral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a:t>Inadmisible</a:t>
                      </a:r>
                      <a:endParaRPr sz="1400">
                        <a:latin typeface="Times New Roman"/>
                        <a:ea typeface="Times New Roman"/>
                        <a:cs typeface="Times New Roman"/>
                        <a:sym typeface="Times New Roman"/>
                      </a:endParaRPr>
                    </a:p>
                  </a:txBody>
                  <a:tcPr marT="45725" marB="45725" marR="91450" marL="91450"/>
                </a:tc>
              </a:tr>
              <a:tr h="370850">
                <a:tc>
                  <a:txBody>
                    <a:bodyPr/>
                    <a:lstStyle/>
                    <a:p>
                      <a:pPr indent="0" lvl="0" marL="0" marR="0" rtl="0" algn="ctr">
                        <a:spcBef>
                          <a:spcPts val="0"/>
                        </a:spcBef>
                        <a:spcAft>
                          <a:spcPts val="0"/>
                        </a:spcAft>
                        <a:buNone/>
                      </a:pPr>
                      <a:r>
                        <a:rPr lang="es-ES" sz="1400"/>
                        <a:t>ULA</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Avocamiento</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Constitucional</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ctr">
                        <a:spcBef>
                          <a:spcPts val="0"/>
                        </a:spcBef>
                        <a:spcAft>
                          <a:spcPts val="0"/>
                        </a:spcAft>
                        <a:buNone/>
                      </a:pPr>
                      <a:r>
                        <a:rPr lang="es-ES" sz="1400"/>
                        <a:t>1</a:t>
                      </a:r>
                      <a:endParaRPr sz="1400">
                        <a:latin typeface="Times New Roman"/>
                        <a:ea typeface="Times New Roman"/>
                        <a:cs typeface="Times New Roman"/>
                        <a:sym typeface="Times New Roman"/>
                      </a:endParaRPr>
                    </a:p>
                  </a:txBody>
                  <a:tcPr marT="45725" marB="45725" marR="91450" marL="91450"/>
                </a:tc>
                <a:tc>
                  <a:txBody>
                    <a:bodyPr/>
                    <a:lstStyle/>
                    <a:p>
                      <a:pPr indent="0" lvl="0" marL="0" marR="0" rtl="0" algn="l">
                        <a:spcBef>
                          <a:spcPts val="0"/>
                        </a:spcBef>
                        <a:spcAft>
                          <a:spcPts val="0"/>
                        </a:spcAft>
                        <a:buNone/>
                      </a:pPr>
                      <a:r>
                        <a:rPr lang="es-ES" sz="1400"/>
                        <a:t>Admitido</a:t>
                      </a:r>
                      <a:endParaRPr sz="1400">
                        <a:latin typeface="Times New Roman"/>
                        <a:ea typeface="Times New Roman"/>
                        <a:cs typeface="Times New Roman"/>
                        <a:sym typeface="Times New Roman"/>
                      </a:endParaRPr>
                    </a:p>
                  </a:txBody>
                  <a:tcPr marT="45725" marB="45725" marR="91450" marL="91450"/>
                </a:tc>
              </a:tr>
            </a:tbl>
          </a:graphicData>
        </a:graphic>
      </p:graphicFrame>
    </p:spTree>
  </p:cSld>
  <p:clrMapOvr>
    <a:masterClrMapping/>
  </p:clrMapOvr>
  <mc:AlternateContent>
    <mc:Choice Requires="p14">
      <p:transition spd="slow" p14:dur="10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b="1" lang="es-ES" sz="3000">
                <a:latin typeface="Times New Roman"/>
                <a:ea typeface="Times New Roman"/>
                <a:cs typeface="Times New Roman"/>
                <a:sym typeface="Times New Roman"/>
              </a:rPr>
              <a:t>SOBRE LA MEDIDA CAUTELAR DICTADA EN </a:t>
            </a:r>
            <a:r>
              <a:rPr b="1" lang="es-ES" sz="3000">
                <a:latin typeface="Times New Roman"/>
                <a:ea typeface="Times New Roman"/>
                <a:cs typeface="Times New Roman"/>
                <a:sym typeface="Times New Roman"/>
              </a:rPr>
              <a:t>SENTENCIA</a:t>
            </a:r>
            <a:r>
              <a:rPr b="1" lang="es-ES" sz="3000">
                <a:latin typeface="Times New Roman"/>
                <a:ea typeface="Times New Roman"/>
                <a:cs typeface="Times New Roman"/>
                <a:sym typeface="Times New Roman"/>
              </a:rPr>
              <a:t> Nº 0324 </a:t>
            </a:r>
            <a:endParaRPr b="1" sz="3000">
              <a:latin typeface="Times New Roman"/>
              <a:ea typeface="Times New Roman"/>
              <a:cs typeface="Times New Roman"/>
              <a:sym typeface="Times New Roman"/>
            </a:endParaRPr>
          </a:p>
        </p:txBody>
      </p:sp>
      <p:sp>
        <p:nvSpPr>
          <p:cNvPr id="128" name="Google Shape;128;p19"/>
          <p:cNvSpPr txBox="1"/>
          <p:nvPr/>
        </p:nvSpPr>
        <p:spPr>
          <a:xfrm>
            <a:off x="697650" y="1417650"/>
            <a:ext cx="7595400" cy="55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ES" sz="2000">
                <a:latin typeface="Times New Roman"/>
                <a:ea typeface="Times New Roman"/>
                <a:cs typeface="Times New Roman"/>
                <a:sym typeface="Times New Roman"/>
              </a:rPr>
              <a:t>ASPECTOS RESALTANTES</a:t>
            </a:r>
            <a:endParaRPr b="1" sz="2000">
              <a:latin typeface="Times New Roman"/>
              <a:ea typeface="Times New Roman"/>
              <a:cs typeface="Times New Roman"/>
              <a:sym typeface="Times New Roman"/>
            </a:endParaRPr>
          </a:p>
        </p:txBody>
      </p:sp>
      <p:sp>
        <p:nvSpPr>
          <p:cNvPr id="129" name="Google Shape;129;p19"/>
          <p:cNvSpPr/>
          <p:nvPr/>
        </p:nvSpPr>
        <p:spPr>
          <a:xfrm>
            <a:off x="921425" y="2692650"/>
            <a:ext cx="1921800" cy="1316400"/>
          </a:xfrm>
          <a:prstGeom prst="rect">
            <a:avLst/>
          </a:prstGeom>
          <a:solidFill>
            <a:srgbClr val="3C78D8"/>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IGUALDAD DE CONDICIONES PARA ELEGIR A LAS AUTORIDADES UNIVERSITARIAS</a:t>
            </a:r>
            <a:endParaRPr b="1"/>
          </a:p>
        </p:txBody>
      </p:sp>
      <p:cxnSp>
        <p:nvCxnSpPr>
          <p:cNvPr id="130" name="Google Shape;130;p19"/>
          <p:cNvCxnSpPr>
            <a:stCxn id="129" idx="3"/>
          </p:cNvCxnSpPr>
          <p:nvPr/>
        </p:nvCxnSpPr>
        <p:spPr>
          <a:xfrm flipH="1" rot="10800000">
            <a:off x="2843225" y="2903250"/>
            <a:ext cx="855600" cy="447600"/>
          </a:xfrm>
          <a:prstGeom prst="straightConnector1">
            <a:avLst/>
          </a:prstGeom>
          <a:noFill/>
          <a:ln cap="flat" cmpd="sng" w="9525">
            <a:solidFill>
              <a:srgbClr val="000000"/>
            </a:solidFill>
            <a:prstDash val="solid"/>
            <a:round/>
            <a:headEnd len="med" w="med" type="none"/>
            <a:tailEnd len="med" w="med" type="triangle"/>
          </a:ln>
        </p:spPr>
      </p:cxnSp>
      <p:cxnSp>
        <p:nvCxnSpPr>
          <p:cNvPr id="131" name="Google Shape;131;p19"/>
          <p:cNvCxnSpPr>
            <a:stCxn id="129" idx="3"/>
          </p:cNvCxnSpPr>
          <p:nvPr/>
        </p:nvCxnSpPr>
        <p:spPr>
          <a:xfrm>
            <a:off x="2843225" y="3350850"/>
            <a:ext cx="829200" cy="426900"/>
          </a:xfrm>
          <a:prstGeom prst="straightConnector1">
            <a:avLst/>
          </a:prstGeom>
          <a:noFill/>
          <a:ln cap="flat" cmpd="sng" w="9525">
            <a:solidFill>
              <a:srgbClr val="000000"/>
            </a:solidFill>
            <a:prstDash val="solid"/>
            <a:round/>
            <a:headEnd len="med" w="med" type="none"/>
            <a:tailEnd len="med" w="med" type="triangle"/>
          </a:ln>
        </p:spPr>
      </p:cxnSp>
      <p:sp>
        <p:nvSpPr>
          <p:cNvPr id="132" name="Google Shape;132;p19"/>
          <p:cNvSpPr/>
          <p:nvPr/>
        </p:nvSpPr>
        <p:spPr>
          <a:xfrm>
            <a:off x="3856825" y="2338725"/>
            <a:ext cx="4357200" cy="722100"/>
          </a:xfrm>
          <a:prstGeom prst="rect">
            <a:avLst/>
          </a:prstGeom>
          <a:solidFill>
            <a:srgbClr val="CFE2F3"/>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b="1" lang="es-ES"/>
              <a:t>AMPLÍA EL CONCEPTO DE COMUNIDAD UNIVERSITARIA</a:t>
            </a:r>
            <a:r>
              <a:rPr lang="es-ES"/>
              <a:t>: Incorporando al personal obrero, personal administrativo.</a:t>
            </a:r>
            <a:endParaRPr/>
          </a:p>
        </p:txBody>
      </p:sp>
      <p:sp>
        <p:nvSpPr>
          <p:cNvPr id="133" name="Google Shape;133;p19"/>
          <p:cNvSpPr/>
          <p:nvPr/>
        </p:nvSpPr>
        <p:spPr>
          <a:xfrm>
            <a:off x="3856825" y="3429000"/>
            <a:ext cx="4357200" cy="722100"/>
          </a:xfrm>
          <a:prstGeom prst="rect">
            <a:avLst/>
          </a:prstGeom>
          <a:solidFill>
            <a:srgbClr val="CFE2F3"/>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b="1" lang="es-ES"/>
              <a:t>SE ESTABLECE EL VOTO PARITARIO: </a:t>
            </a:r>
            <a:r>
              <a:rPr lang="es-ES"/>
              <a:t>El integrante de cada sector tiene derecho a (1) voto, con igual ponderación.</a:t>
            </a:r>
            <a:endParaRPr/>
          </a:p>
        </p:txBody>
      </p:sp>
      <p:sp>
        <p:nvSpPr>
          <p:cNvPr id="134" name="Google Shape;134;p19"/>
          <p:cNvSpPr/>
          <p:nvPr/>
        </p:nvSpPr>
        <p:spPr>
          <a:xfrm>
            <a:off x="5107375" y="4673850"/>
            <a:ext cx="1856100" cy="1316400"/>
          </a:xfrm>
          <a:prstGeom prst="rect">
            <a:avLst/>
          </a:prstGeom>
          <a:solidFill>
            <a:srgbClr val="FF9900"/>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SE DIVIDE LA MASA ELECTORAL EN 5 SECTORES</a:t>
            </a:r>
            <a:endParaRPr b="1"/>
          </a:p>
        </p:txBody>
      </p:sp>
      <p:cxnSp>
        <p:nvCxnSpPr>
          <p:cNvPr id="135" name="Google Shape;135;p19"/>
          <p:cNvCxnSpPr/>
          <p:nvPr/>
        </p:nvCxnSpPr>
        <p:spPr>
          <a:xfrm flipH="1">
            <a:off x="6107775" y="4107750"/>
            <a:ext cx="13200" cy="566100"/>
          </a:xfrm>
          <a:prstGeom prst="straightConnector1">
            <a:avLst/>
          </a:prstGeom>
          <a:noFill/>
          <a:ln cap="flat" cmpd="sng" w="9525">
            <a:solidFill>
              <a:srgbClr val="000000"/>
            </a:solidFill>
            <a:prstDash val="solid"/>
            <a:round/>
            <a:headEnd len="med" w="med" type="none"/>
            <a:tailEnd len="med" w="med" type="triangle"/>
          </a:ln>
        </p:spPr>
      </p:cxnSp>
      <p:sp>
        <p:nvSpPr>
          <p:cNvPr id="136" name="Google Shape;136;p19"/>
          <p:cNvSpPr/>
          <p:nvPr/>
        </p:nvSpPr>
        <p:spPr>
          <a:xfrm>
            <a:off x="1079225" y="4836450"/>
            <a:ext cx="2593200" cy="789900"/>
          </a:xfrm>
          <a:prstGeom prst="rect">
            <a:avLst/>
          </a:prstGeom>
          <a:solidFill>
            <a:srgbClr val="00FFFF"/>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ES"/>
              <a:t>El proceso electoral podría implicar una segunda vuelta</a:t>
            </a:r>
            <a:r>
              <a:rPr lang="es-ES"/>
              <a:t> </a:t>
            </a:r>
            <a:endParaRPr/>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s-ES" sz="3000">
                <a:latin typeface="Times New Roman"/>
                <a:ea typeface="Times New Roman"/>
                <a:cs typeface="Times New Roman"/>
                <a:sym typeface="Times New Roman"/>
              </a:rPr>
              <a:t>RÉGIMEN ELECTORAL DICTADO EN EL MARCO DE LA MEDIDA CAUTELAR </a:t>
            </a:r>
            <a:endParaRPr sz="3000"/>
          </a:p>
        </p:txBody>
      </p:sp>
      <p:sp>
        <p:nvSpPr>
          <p:cNvPr id="142" name="Google Shape;142;p20"/>
          <p:cNvSpPr/>
          <p:nvPr/>
        </p:nvSpPr>
        <p:spPr>
          <a:xfrm>
            <a:off x="3277625" y="2619450"/>
            <a:ext cx="2909100" cy="2277300"/>
          </a:xfrm>
          <a:prstGeom prst="ellipse">
            <a:avLst/>
          </a:prstGeom>
          <a:solidFill>
            <a:srgbClr val="FF9900">
              <a:alpha val="96080"/>
            </a:srgbClr>
          </a:solidFill>
          <a:ln cap="flat" cmpd="sng" w="2857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b="1" lang="es-ES" sz="2400"/>
              <a:t>Sectores Electorales</a:t>
            </a:r>
            <a:endParaRPr b="1" sz="2400"/>
          </a:p>
        </p:txBody>
      </p:sp>
      <p:sp>
        <p:nvSpPr>
          <p:cNvPr id="143" name="Google Shape;143;p20"/>
          <p:cNvSpPr/>
          <p:nvPr/>
        </p:nvSpPr>
        <p:spPr>
          <a:xfrm>
            <a:off x="3705450" y="5345350"/>
            <a:ext cx="2053458" cy="552852"/>
          </a:xfrm>
          <a:prstGeom prst="flowChartTerminator">
            <a:avLst/>
          </a:prstGeom>
          <a:solidFill>
            <a:srgbClr val="A4C2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ES"/>
              <a:t>EGRESADOS</a:t>
            </a:r>
            <a:endParaRPr/>
          </a:p>
        </p:txBody>
      </p:sp>
      <p:sp>
        <p:nvSpPr>
          <p:cNvPr id="144" name="Google Shape;144;p20"/>
          <p:cNvSpPr/>
          <p:nvPr/>
        </p:nvSpPr>
        <p:spPr>
          <a:xfrm>
            <a:off x="852200" y="2487800"/>
            <a:ext cx="2053458" cy="552852"/>
          </a:xfrm>
          <a:prstGeom prst="flowChartTerminator">
            <a:avLst/>
          </a:prstGeom>
          <a:solidFill>
            <a:srgbClr val="9FC5E8"/>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ES"/>
              <a:t>PROFESORES</a:t>
            </a:r>
            <a:endParaRPr/>
          </a:p>
        </p:txBody>
      </p:sp>
      <p:sp>
        <p:nvSpPr>
          <p:cNvPr id="145" name="Google Shape;145;p20"/>
          <p:cNvSpPr/>
          <p:nvPr/>
        </p:nvSpPr>
        <p:spPr>
          <a:xfrm>
            <a:off x="6558700" y="2452975"/>
            <a:ext cx="2053458" cy="552852"/>
          </a:xfrm>
          <a:prstGeom prst="flowChartTerminator">
            <a:avLst/>
          </a:prstGeom>
          <a:solidFill>
            <a:srgbClr val="A4C2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ES"/>
              <a:t>ESTUDIANTES</a:t>
            </a:r>
            <a:endParaRPr/>
          </a:p>
        </p:txBody>
      </p:sp>
      <p:sp>
        <p:nvSpPr>
          <p:cNvPr id="146" name="Google Shape;146;p20"/>
          <p:cNvSpPr/>
          <p:nvPr/>
        </p:nvSpPr>
        <p:spPr>
          <a:xfrm>
            <a:off x="6633350" y="4041150"/>
            <a:ext cx="2053458" cy="552852"/>
          </a:xfrm>
          <a:prstGeom prst="flowChartTerminator">
            <a:avLst/>
          </a:prstGeom>
          <a:solidFill>
            <a:srgbClr val="9FC5E8"/>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ES"/>
              <a:t>PERSONAL OBRERO</a:t>
            </a:r>
            <a:endParaRPr/>
          </a:p>
        </p:txBody>
      </p:sp>
      <p:sp>
        <p:nvSpPr>
          <p:cNvPr id="147" name="Google Shape;147;p20"/>
          <p:cNvSpPr/>
          <p:nvPr/>
        </p:nvSpPr>
        <p:spPr>
          <a:xfrm>
            <a:off x="777550" y="4110800"/>
            <a:ext cx="2053458" cy="552852"/>
          </a:xfrm>
          <a:prstGeom prst="flowChartTerminator">
            <a:avLst/>
          </a:prstGeom>
          <a:solidFill>
            <a:srgbClr val="A4C2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ES"/>
              <a:t>PERSONAL ADMINISTRATIVO</a:t>
            </a:r>
            <a:endParaRPr/>
          </a:p>
        </p:txBody>
      </p:sp>
      <p:cxnSp>
        <p:nvCxnSpPr>
          <p:cNvPr id="148" name="Google Shape;148;p20"/>
          <p:cNvCxnSpPr>
            <a:endCxn id="145" idx="1"/>
          </p:cNvCxnSpPr>
          <p:nvPr/>
        </p:nvCxnSpPr>
        <p:spPr>
          <a:xfrm flipH="1" rot="10800000">
            <a:off x="6029800" y="2729401"/>
            <a:ext cx="528900" cy="351000"/>
          </a:xfrm>
          <a:prstGeom prst="straightConnector1">
            <a:avLst/>
          </a:prstGeom>
          <a:noFill/>
          <a:ln cap="flat" cmpd="sng" w="9525">
            <a:solidFill>
              <a:srgbClr val="000000"/>
            </a:solidFill>
            <a:prstDash val="solid"/>
            <a:round/>
            <a:headEnd len="med" w="med" type="none"/>
            <a:tailEnd len="med" w="med" type="triangle"/>
          </a:ln>
        </p:spPr>
      </p:cxnSp>
      <p:cxnSp>
        <p:nvCxnSpPr>
          <p:cNvPr id="149" name="Google Shape;149;p20"/>
          <p:cNvCxnSpPr/>
          <p:nvPr/>
        </p:nvCxnSpPr>
        <p:spPr>
          <a:xfrm rot="10800000">
            <a:off x="2882228" y="2794203"/>
            <a:ext cx="594300" cy="221400"/>
          </a:xfrm>
          <a:prstGeom prst="straightConnector1">
            <a:avLst/>
          </a:prstGeom>
          <a:noFill/>
          <a:ln cap="flat" cmpd="sng" w="9525">
            <a:solidFill>
              <a:srgbClr val="000000"/>
            </a:solidFill>
            <a:prstDash val="solid"/>
            <a:round/>
            <a:headEnd len="med" w="med" type="none"/>
            <a:tailEnd len="med" w="med" type="triangle"/>
          </a:ln>
        </p:spPr>
      </p:cxnSp>
      <p:cxnSp>
        <p:nvCxnSpPr>
          <p:cNvPr id="150" name="Google Shape;150;p20"/>
          <p:cNvCxnSpPr/>
          <p:nvPr/>
        </p:nvCxnSpPr>
        <p:spPr>
          <a:xfrm>
            <a:off x="6186725" y="4041151"/>
            <a:ext cx="414600" cy="249300"/>
          </a:xfrm>
          <a:prstGeom prst="straightConnector1">
            <a:avLst/>
          </a:prstGeom>
          <a:noFill/>
          <a:ln cap="flat" cmpd="sng" w="9525">
            <a:solidFill>
              <a:srgbClr val="000000"/>
            </a:solidFill>
            <a:prstDash val="solid"/>
            <a:round/>
            <a:headEnd len="med" w="med" type="none"/>
            <a:tailEnd len="med" w="med" type="triangle"/>
          </a:ln>
        </p:spPr>
      </p:cxnSp>
      <p:cxnSp>
        <p:nvCxnSpPr>
          <p:cNvPr id="151" name="Google Shape;151;p20"/>
          <p:cNvCxnSpPr>
            <a:endCxn id="147" idx="3"/>
          </p:cNvCxnSpPr>
          <p:nvPr/>
        </p:nvCxnSpPr>
        <p:spPr>
          <a:xfrm flipH="1">
            <a:off x="2831008" y="4111826"/>
            <a:ext cx="467100" cy="275400"/>
          </a:xfrm>
          <a:prstGeom prst="straightConnector1">
            <a:avLst/>
          </a:prstGeom>
          <a:noFill/>
          <a:ln cap="flat" cmpd="sng" w="9525">
            <a:solidFill>
              <a:srgbClr val="000000"/>
            </a:solidFill>
            <a:prstDash val="solid"/>
            <a:round/>
            <a:headEnd len="med" w="med" type="none"/>
            <a:tailEnd len="med" w="med" type="triangle"/>
          </a:ln>
        </p:spPr>
      </p:cxnSp>
      <p:cxnSp>
        <p:nvCxnSpPr>
          <p:cNvPr id="152" name="Google Shape;152;p20"/>
          <p:cNvCxnSpPr>
            <a:stCxn id="142" idx="4"/>
            <a:endCxn id="143" idx="0"/>
          </p:cNvCxnSpPr>
          <p:nvPr/>
        </p:nvCxnSpPr>
        <p:spPr>
          <a:xfrm>
            <a:off x="4732175" y="4896750"/>
            <a:ext cx="0" cy="448500"/>
          </a:xfrm>
          <a:prstGeom prst="straightConnector1">
            <a:avLst/>
          </a:prstGeom>
          <a:noFill/>
          <a:ln cap="flat" cmpd="sng" w="9525">
            <a:solidFill>
              <a:srgbClr val="000000"/>
            </a:solidFill>
            <a:prstDash val="solid"/>
            <a:round/>
            <a:headEnd len="med" w="med" type="none"/>
            <a:tailEnd len="med" w="med" type="triangle"/>
          </a:ln>
        </p:spPr>
      </p:cxnSp>
      <p:sp>
        <p:nvSpPr>
          <p:cNvPr id="153" name="Google Shape;153;p20"/>
          <p:cNvSpPr txBox="1"/>
          <p:nvPr/>
        </p:nvSpPr>
        <p:spPr>
          <a:xfrm>
            <a:off x="1474275" y="1461100"/>
            <a:ext cx="6344700" cy="55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s-ES" sz="2000">
                <a:latin typeface="Calibri"/>
                <a:ea typeface="Calibri"/>
                <a:cs typeface="Calibri"/>
                <a:sym typeface="Calibri"/>
              </a:rPr>
              <a:t>El Registro electoral estará comprendido en 5 sectores </a:t>
            </a:r>
            <a:endParaRPr b="1" sz="2000">
              <a:latin typeface="Calibri"/>
              <a:ea typeface="Calibri"/>
              <a:cs typeface="Calibri"/>
              <a:sym typeface="Calibri"/>
            </a:endParaRPr>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s-ES" sz="3000">
                <a:latin typeface="Times New Roman"/>
                <a:ea typeface="Times New Roman"/>
                <a:cs typeface="Times New Roman"/>
                <a:sym typeface="Times New Roman"/>
              </a:rPr>
              <a:t>RÉGIMEN ELECTORAL DICTADO EN EL MARCO DE LA MEDIDA CAUTELAR</a:t>
            </a:r>
            <a:r>
              <a:rPr b="1" lang="es-ES" sz="3200">
                <a:latin typeface="Times New Roman"/>
                <a:ea typeface="Times New Roman"/>
                <a:cs typeface="Times New Roman"/>
                <a:sym typeface="Times New Roman"/>
              </a:rPr>
              <a:t>  </a:t>
            </a:r>
            <a:endParaRPr b="1" sz="3200">
              <a:latin typeface="Times New Roman"/>
              <a:ea typeface="Times New Roman"/>
              <a:cs typeface="Times New Roman"/>
              <a:sym typeface="Times New Roman"/>
            </a:endParaRPr>
          </a:p>
        </p:txBody>
      </p:sp>
      <p:sp>
        <p:nvSpPr>
          <p:cNvPr id="159" name="Google Shape;159;p21"/>
          <p:cNvSpPr/>
          <p:nvPr/>
        </p:nvSpPr>
        <p:spPr>
          <a:xfrm>
            <a:off x="571472" y="3571876"/>
            <a:ext cx="1714512" cy="785818"/>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ES" sz="1800" u="none" cap="none" strike="noStrike">
                <a:solidFill>
                  <a:schemeClr val="dk1"/>
                </a:solidFill>
                <a:latin typeface="Times New Roman"/>
                <a:ea typeface="Times New Roman"/>
                <a:cs typeface="Times New Roman"/>
                <a:sym typeface="Times New Roman"/>
              </a:rPr>
              <a:t>REGISTRO ELECTORAL</a:t>
            </a:r>
            <a:endParaRPr b="1" i="0" sz="1800" u="none" cap="none" strike="noStrike">
              <a:solidFill>
                <a:schemeClr val="dk1"/>
              </a:solidFill>
              <a:latin typeface="Times New Roman"/>
              <a:ea typeface="Times New Roman"/>
              <a:cs typeface="Times New Roman"/>
              <a:sym typeface="Times New Roman"/>
            </a:endParaRPr>
          </a:p>
        </p:txBody>
      </p:sp>
      <p:sp>
        <p:nvSpPr>
          <p:cNvPr id="160" name="Google Shape;160;p21"/>
          <p:cNvSpPr/>
          <p:nvPr/>
        </p:nvSpPr>
        <p:spPr>
          <a:xfrm>
            <a:off x="2857488" y="1857364"/>
            <a:ext cx="1643074" cy="714380"/>
          </a:xfrm>
          <a:prstGeom prst="rect">
            <a:avLst/>
          </a:prstGeom>
          <a:solidFill>
            <a:schemeClr val="accent1"/>
          </a:solidFill>
          <a:ln cap="flat" cmpd="sng" w="19050">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600" u="none" cap="none" strike="noStrike">
                <a:solidFill>
                  <a:schemeClr val="lt1"/>
                </a:solidFill>
                <a:latin typeface="Calibri"/>
                <a:ea typeface="Calibri"/>
                <a:cs typeface="Calibri"/>
                <a:sym typeface="Calibri"/>
              </a:rPr>
              <a:t>PROFESORES</a:t>
            </a:r>
            <a:endParaRPr b="0" i="0" sz="1600" u="none" cap="none" strike="noStrike">
              <a:solidFill>
                <a:schemeClr val="lt1"/>
              </a:solidFill>
              <a:latin typeface="Calibri"/>
              <a:ea typeface="Calibri"/>
              <a:cs typeface="Calibri"/>
              <a:sym typeface="Calibri"/>
            </a:endParaRPr>
          </a:p>
        </p:txBody>
      </p:sp>
      <p:sp>
        <p:nvSpPr>
          <p:cNvPr id="161" name="Google Shape;161;p21"/>
          <p:cNvSpPr/>
          <p:nvPr/>
        </p:nvSpPr>
        <p:spPr>
          <a:xfrm>
            <a:off x="2857488" y="2714620"/>
            <a:ext cx="1643074" cy="714380"/>
          </a:xfrm>
          <a:prstGeom prst="rect">
            <a:avLst/>
          </a:prstGeom>
          <a:solidFill>
            <a:schemeClr val="accent1"/>
          </a:solidFill>
          <a:ln cap="flat" cmpd="sng" w="25400">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600" u="none" cap="none" strike="noStrike">
                <a:solidFill>
                  <a:schemeClr val="lt1"/>
                </a:solidFill>
                <a:latin typeface="Calibri"/>
                <a:ea typeface="Calibri"/>
                <a:cs typeface="Calibri"/>
                <a:sym typeface="Calibri"/>
              </a:rPr>
              <a:t>ESTUDIANTES</a:t>
            </a:r>
            <a:endParaRPr b="0" i="0" sz="1600" u="none" cap="none" strike="noStrike">
              <a:solidFill>
                <a:schemeClr val="lt1"/>
              </a:solidFill>
              <a:latin typeface="Calibri"/>
              <a:ea typeface="Calibri"/>
              <a:cs typeface="Calibri"/>
              <a:sym typeface="Calibri"/>
            </a:endParaRPr>
          </a:p>
        </p:txBody>
      </p:sp>
      <p:sp>
        <p:nvSpPr>
          <p:cNvPr id="162" name="Google Shape;162;p21"/>
          <p:cNvSpPr/>
          <p:nvPr/>
        </p:nvSpPr>
        <p:spPr>
          <a:xfrm>
            <a:off x="2857488" y="3571876"/>
            <a:ext cx="1643074" cy="714380"/>
          </a:xfrm>
          <a:prstGeom prst="rect">
            <a:avLst/>
          </a:prstGeom>
          <a:solidFill>
            <a:schemeClr val="accent1"/>
          </a:solidFill>
          <a:ln cap="flat" cmpd="sng" w="25400">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600" u="none" cap="none" strike="noStrike">
                <a:solidFill>
                  <a:schemeClr val="lt1"/>
                </a:solidFill>
                <a:latin typeface="Calibri"/>
                <a:ea typeface="Calibri"/>
                <a:cs typeface="Calibri"/>
                <a:sym typeface="Calibri"/>
              </a:rPr>
              <a:t>EGRESADOS</a:t>
            </a:r>
            <a:endParaRPr b="0" i="0" sz="1600" u="none" cap="none" strike="noStrike">
              <a:solidFill>
                <a:schemeClr val="lt1"/>
              </a:solidFill>
              <a:latin typeface="Calibri"/>
              <a:ea typeface="Calibri"/>
              <a:cs typeface="Calibri"/>
              <a:sym typeface="Calibri"/>
            </a:endParaRPr>
          </a:p>
        </p:txBody>
      </p:sp>
      <p:sp>
        <p:nvSpPr>
          <p:cNvPr id="163" name="Google Shape;163;p21"/>
          <p:cNvSpPr/>
          <p:nvPr/>
        </p:nvSpPr>
        <p:spPr>
          <a:xfrm>
            <a:off x="2857488" y="4429132"/>
            <a:ext cx="1643074" cy="714380"/>
          </a:xfrm>
          <a:prstGeom prst="rect">
            <a:avLst/>
          </a:prstGeom>
          <a:solidFill>
            <a:schemeClr val="accent1"/>
          </a:solidFill>
          <a:ln cap="flat" cmpd="sng" w="25400">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600" u="none" cap="none" strike="noStrike">
                <a:solidFill>
                  <a:schemeClr val="lt1"/>
                </a:solidFill>
                <a:latin typeface="Calibri"/>
                <a:ea typeface="Calibri"/>
                <a:cs typeface="Calibri"/>
                <a:sym typeface="Calibri"/>
              </a:rPr>
              <a:t>PERSONAL ADMINISTRATIVO</a:t>
            </a:r>
            <a:endParaRPr b="0" i="0" sz="1600" u="none" cap="none" strike="noStrike">
              <a:solidFill>
                <a:schemeClr val="lt1"/>
              </a:solidFill>
              <a:latin typeface="Calibri"/>
              <a:ea typeface="Calibri"/>
              <a:cs typeface="Calibri"/>
              <a:sym typeface="Calibri"/>
            </a:endParaRPr>
          </a:p>
        </p:txBody>
      </p:sp>
      <p:sp>
        <p:nvSpPr>
          <p:cNvPr id="164" name="Google Shape;164;p21"/>
          <p:cNvSpPr/>
          <p:nvPr/>
        </p:nvSpPr>
        <p:spPr>
          <a:xfrm>
            <a:off x="2857488" y="5286388"/>
            <a:ext cx="1643074" cy="714380"/>
          </a:xfrm>
          <a:prstGeom prst="rect">
            <a:avLst/>
          </a:prstGeom>
          <a:solidFill>
            <a:schemeClr val="accent1"/>
          </a:solidFill>
          <a:ln cap="flat" cmpd="sng" w="25400">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600" u="none" cap="none" strike="noStrike">
                <a:solidFill>
                  <a:schemeClr val="lt1"/>
                </a:solidFill>
                <a:latin typeface="Calibri"/>
                <a:ea typeface="Calibri"/>
                <a:cs typeface="Calibri"/>
                <a:sym typeface="Calibri"/>
              </a:rPr>
              <a:t>PERSONAL OBRERO</a:t>
            </a:r>
            <a:endParaRPr b="0" i="0" sz="1600" u="none" cap="none" strike="noStrike">
              <a:solidFill>
                <a:schemeClr val="lt1"/>
              </a:solidFill>
              <a:latin typeface="Calibri"/>
              <a:ea typeface="Calibri"/>
              <a:cs typeface="Calibri"/>
              <a:sym typeface="Calibri"/>
            </a:endParaRPr>
          </a:p>
        </p:txBody>
      </p:sp>
      <p:cxnSp>
        <p:nvCxnSpPr>
          <p:cNvPr id="165" name="Google Shape;165;p21"/>
          <p:cNvCxnSpPr/>
          <p:nvPr/>
        </p:nvCxnSpPr>
        <p:spPr>
          <a:xfrm>
            <a:off x="2357422" y="3929066"/>
            <a:ext cx="428628" cy="1588"/>
          </a:xfrm>
          <a:prstGeom prst="straightConnector1">
            <a:avLst/>
          </a:prstGeom>
          <a:noFill/>
          <a:ln cap="flat" cmpd="sng" w="9525">
            <a:solidFill>
              <a:schemeClr val="dk1"/>
            </a:solidFill>
            <a:prstDash val="solid"/>
            <a:round/>
            <a:headEnd len="sm" w="sm" type="none"/>
            <a:tailEnd len="med" w="med" type="stealth"/>
          </a:ln>
        </p:spPr>
      </p:cxnSp>
      <p:cxnSp>
        <p:nvCxnSpPr>
          <p:cNvPr id="166" name="Google Shape;166;p21"/>
          <p:cNvCxnSpPr>
            <a:stCxn id="159" idx="3"/>
          </p:cNvCxnSpPr>
          <p:nvPr/>
        </p:nvCxnSpPr>
        <p:spPr>
          <a:xfrm flipH="1" rot="10800000">
            <a:off x="2285984" y="2428785"/>
            <a:ext cx="500100" cy="1536000"/>
          </a:xfrm>
          <a:prstGeom prst="straightConnector1">
            <a:avLst/>
          </a:prstGeom>
          <a:noFill/>
          <a:ln cap="flat" cmpd="sng" w="9525">
            <a:solidFill>
              <a:schemeClr val="dk1"/>
            </a:solidFill>
            <a:prstDash val="solid"/>
            <a:round/>
            <a:headEnd len="sm" w="sm" type="none"/>
            <a:tailEnd len="med" w="med" type="stealth"/>
          </a:ln>
        </p:spPr>
      </p:cxnSp>
      <p:cxnSp>
        <p:nvCxnSpPr>
          <p:cNvPr id="167" name="Google Shape;167;p21"/>
          <p:cNvCxnSpPr>
            <a:stCxn id="159" idx="3"/>
          </p:cNvCxnSpPr>
          <p:nvPr/>
        </p:nvCxnSpPr>
        <p:spPr>
          <a:xfrm>
            <a:off x="2285984" y="3964785"/>
            <a:ext cx="500100" cy="1464600"/>
          </a:xfrm>
          <a:prstGeom prst="straightConnector1">
            <a:avLst/>
          </a:prstGeom>
          <a:noFill/>
          <a:ln cap="flat" cmpd="sng" w="9525">
            <a:solidFill>
              <a:schemeClr val="dk1"/>
            </a:solidFill>
            <a:prstDash val="solid"/>
            <a:round/>
            <a:headEnd len="sm" w="sm" type="none"/>
            <a:tailEnd len="med" w="med" type="stealth"/>
          </a:ln>
        </p:spPr>
      </p:cxnSp>
      <p:cxnSp>
        <p:nvCxnSpPr>
          <p:cNvPr id="168" name="Google Shape;168;p21"/>
          <p:cNvCxnSpPr>
            <a:stCxn id="159" idx="3"/>
          </p:cNvCxnSpPr>
          <p:nvPr/>
        </p:nvCxnSpPr>
        <p:spPr>
          <a:xfrm flipH="1" rot="10800000">
            <a:off x="2285984" y="3214785"/>
            <a:ext cx="500100" cy="750000"/>
          </a:xfrm>
          <a:prstGeom prst="straightConnector1">
            <a:avLst/>
          </a:prstGeom>
          <a:noFill/>
          <a:ln cap="flat" cmpd="sng" w="9525">
            <a:solidFill>
              <a:schemeClr val="dk1"/>
            </a:solidFill>
            <a:prstDash val="solid"/>
            <a:round/>
            <a:headEnd len="sm" w="sm" type="none"/>
            <a:tailEnd len="med" w="med" type="stealth"/>
          </a:ln>
        </p:spPr>
      </p:cxnSp>
      <p:cxnSp>
        <p:nvCxnSpPr>
          <p:cNvPr id="169" name="Google Shape;169;p21"/>
          <p:cNvCxnSpPr>
            <a:stCxn id="159" idx="3"/>
          </p:cNvCxnSpPr>
          <p:nvPr/>
        </p:nvCxnSpPr>
        <p:spPr>
          <a:xfrm>
            <a:off x="2285984" y="3964785"/>
            <a:ext cx="500100" cy="750000"/>
          </a:xfrm>
          <a:prstGeom prst="straightConnector1">
            <a:avLst/>
          </a:prstGeom>
          <a:noFill/>
          <a:ln cap="flat" cmpd="sng" w="9525">
            <a:solidFill>
              <a:schemeClr val="dk1"/>
            </a:solidFill>
            <a:prstDash val="solid"/>
            <a:round/>
            <a:headEnd len="sm" w="sm" type="none"/>
            <a:tailEnd len="med" w="med" type="stealth"/>
          </a:ln>
        </p:spPr>
      </p:cxnSp>
      <p:sp>
        <p:nvSpPr>
          <p:cNvPr id="170" name="Google Shape;170;p21"/>
          <p:cNvSpPr/>
          <p:nvPr/>
        </p:nvSpPr>
        <p:spPr>
          <a:xfrm>
            <a:off x="500034" y="4929198"/>
            <a:ext cx="1857388" cy="642942"/>
          </a:xfrm>
          <a:prstGeom prst="rect">
            <a:avLst/>
          </a:prstGeom>
          <a:solidFill>
            <a:schemeClr val="accent2"/>
          </a:solidFill>
          <a:ln cap="flat" cmpd="sng" w="25400">
            <a:solidFill>
              <a:srgbClr val="8C3A38"/>
            </a:solidFill>
            <a:prstDash val="solid"/>
            <a:round/>
            <a:headEnd len="sm" w="sm" type="none"/>
            <a:tailEnd len="sm" w="sm" type="none"/>
          </a:ln>
        </p:spPr>
        <p:txBody>
          <a:bodyPr anchorCtr="0" anchor="ctr" bIns="45700" lIns="91425" spcFirstLastPara="1" rIns="91425" wrap="square" tIns="45700">
            <a:noAutofit/>
          </a:bodyPr>
          <a:lstStyle/>
          <a:p>
            <a:pPr indent="-228600" lvl="0" marL="228600" marR="0" rtl="0" algn="l">
              <a:spcBef>
                <a:spcPts val="0"/>
              </a:spcBef>
              <a:spcAft>
                <a:spcPts val="0"/>
              </a:spcAft>
              <a:buClr>
                <a:schemeClr val="lt1"/>
              </a:buClr>
              <a:buSzPts val="1400"/>
              <a:buFont typeface="Calibri"/>
              <a:buChar char="-"/>
            </a:pPr>
            <a:r>
              <a:rPr b="0" i="0" lang="es-ES" sz="1400" u="none" cap="none" strike="noStrike">
                <a:solidFill>
                  <a:schemeClr val="lt1"/>
                </a:solidFill>
                <a:latin typeface="Calibri"/>
                <a:ea typeface="Calibri"/>
                <a:cs typeface="Calibri"/>
                <a:sym typeface="Calibri"/>
              </a:rPr>
              <a:t>1 voto por persona</a:t>
            </a:r>
            <a:endParaRPr/>
          </a:p>
          <a:p>
            <a:pPr indent="-228600" lvl="0" marL="228600" marR="0" rtl="0" algn="l">
              <a:spcBef>
                <a:spcPts val="0"/>
              </a:spcBef>
              <a:spcAft>
                <a:spcPts val="0"/>
              </a:spcAft>
              <a:buClr>
                <a:schemeClr val="lt1"/>
              </a:buClr>
              <a:buSzPts val="1400"/>
              <a:buFont typeface="Calibri"/>
              <a:buChar char="-"/>
            </a:pPr>
            <a:r>
              <a:rPr b="0" i="0" lang="es-ES" sz="1400" u="none" cap="none" strike="noStrike">
                <a:solidFill>
                  <a:schemeClr val="lt1"/>
                </a:solidFill>
                <a:latin typeface="Calibri"/>
                <a:ea typeface="Calibri"/>
                <a:cs typeface="Calibri"/>
                <a:sym typeface="Calibri"/>
              </a:rPr>
              <a:t>Igual valor por voto</a:t>
            </a:r>
            <a:endParaRPr b="0" i="0" sz="1400" u="none" cap="none" strike="noStrike">
              <a:solidFill>
                <a:schemeClr val="lt1"/>
              </a:solidFill>
              <a:latin typeface="Calibri"/>
              <a:ea typeface="Calibri"/>
              <a:cs typeface="Calibri"/>
              <a:sym typeface="Calibri"/>
            </a:endParaRPr>
          </a:p>
        </p:txBody>
      </p:sp>
      <p:sp>
        <p:nvSpPr>
          <p:cNvPr id="171" name="Google Shape;171;p21"/>
          <p:cNvSpPr/>
          <p:nvPr/>
        </p:nvSpPr>
        <p:spPr>
          <a:xfrm>
            <a:off x="5072066" y="1857364"/>
            <a:ext cx="1857388" cy="642942"/>
          </a:xfrm>
          <a:prstGeom prst="rect">
            <a:avLst/>
          </a:prstGeom>
          <a:gradFill>
            <a:gsLst>
              <a:gs pos="0">
                <a:srgbClr val="9FC3FF"/>
              </a:gs>
              <a:gs pos="35000">
                <a:srgbClr val="BDD5FF"/>
              </a:gs>
              <a:gs pos="100000">
                <a:srgbClr val="E4EEFF"/>
              </a:gs>
            </a:gsLst>
            <a:lin ang="16200000" scaled="0"/>
          </a:gradFill>
          <a:ln cap="flat" cmpd="sng" w="9525">
            <a:solidFill>
              <a:schemeClr val="dk2"/>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76200" lvl="0" marL="0" marR="0" rtl="0" algn="l">
              <a:spcBef>
                <a:spcPts val="0"/>
              </a:spcBef>
              <a:spcAft>
                <a:spcPts val="0"/>
              </a:spcAft>
              <a:buClr>
                <a:schemeClr val="dk1"/>
              </a:buClr>
              <a:buSzPts val="1200"/>
              <a:buFont typeface="Calibri"/>
              <a:buChar char="-"/>
            </a:pPr>
            <a:r>
              <a:rPr b="0" i="0" lang="es-ES" sz="1200" u="none" cap="none" strike="noStrike">
                <a:solidFill>
                  <a:schemeClr val="dk1"/>
                </a:solidFill>
                <a:latin typeface="Calibri"/>
                <a:ea typeface="Calibri"/>
                <a:cs typeface="Calibri"/>
                <a:sym typeface="Calibri"/>
              </a:rPr>
              <a:t> Ordinarios y Contratados</a:t>
            </a:r>
            <a:endParaRPr/>
          </a:p>
          <a:p>
            <a:pPr indent="-76200" lvl="0" marL="0" marR="0" rtl="0" algn="l">
              <a:spcBef>
                <a:spcPts val="0"/>
              </a:spcBef>
              <a:spcAft>
                <a:spcPts val="0"/>
              </a:spcAft>
              <a:buClr>
                <a:schemeClr val="dk1"/>
              </a:buClr>
              <a:buSzPts val="1200"/>
              <a:buFont typeface="Calibri"/>
              <a:buChar char="-"/>
            </a:pPr>
            <a:r>
              <a:rPr b="0" i="0" lang="es-ES" sz="1200" u="none" cap="none" strike="noStrike">
                <a:solidFill>
                  <a:schemeClr val="dk1"/>
                </a:solidFill>
                <a:latin typeface="Calibri"/>
                <a:ea typeface="Calibri"/>
                <a:cs typeface="Calibri"/>
                <a:sym typeface="Calibri"/>
              </a:rPr>
              <a:t> Cualquier escalafón</a:t>
            </a:r>
            <a:endParaRPr/>
          </a:p>
          <a:p>
            <a:pPr indent="-76200" lvl="0" marL="0" marR="0" rtl="0" algn="l">
              <a:spcBef>
                <a:spcPts val="0"/>
              </a:spcBef>
              <a:spcAft>
                <a:spcPts val="0"/>
              </a:spcAft>
              <a:buClr>
                <a:schemeClr val="dk1"/>
              </a:buClr>
              <a:buSzPts val="1200"/>
              <a:buFont typeface="Calibri"/>
              <a:buChar char="-"/>
            </a:pPr>
            <a:r>
              <a:rPr b="0" i="0" lang="es-ES" sz="1200" u="none" cap="none" strike="noStrike">
                <a:solidFill>
                  <a:schemeClr val="dk1"/>
                </a:solidFill>
                <a:latin typeface="Calibri"/>
                <a:ea typeface="Calibri"/>
                <a:cs typeface="Calibri"/>
                <a:sym typeface="Calibri"/>
              </a:rPr>
              <a:t> Incluye jubilados</a:t>
            </a:r>
            <a:endParaRPr b="0" i="0" sz="1200" u="none" cap="none" strike="noStrike">
              <a:solidFill>
                <a:schemeClr val="dk1"/>
              </a:solidFill>
              <a:latin typeface="Calibri"/>
              <a:ea typeface="Calibri"/>
              <a:cs typeface="Calibri"/>
              <a:sym typeface="Calibri"/>
            </a:endParaRPr>
          </a:p>
        </p:txBody>
      </p:sp>
      <p:sp>
        <p:nvSpPr>
          <p:cNvPr id="172" name="Google Shape;172;p21"/>
          <p:cNvSpPr/>
          <p:nvPr/>
        </p:nvSpPr>
        <p:spPr>
          <a:xfrm>
            <a:off x="5072066" y="2643182"/>
            <a:ext cx="1857388" cy="714380"/>
          </a:xfrm>
          <a:prstGeom prst="rect">
            <a:avLst/>
          </a:prstGeom>
          <a:gradFill>
            <a:gsLst>
              <a:gs pos="0">
                <a:srgbClr val="9FC3FF"/>
              </a:gs>
              <a:gs pos="35000">
                <a:srgbClr val="BDD5FF"/>
              </a:gs>
              <a:gs pos="100000">
                <a:srgbClr val="E4EEFF"/>
              </a:gs>
            </a:gsLst>
            <a:lin ang="16200000" scaled="0"/>
          </a:gradFill>
          <a:ln cap="flat" cmpd="sng" w="9525">
            <a:solidFill>
              <a:schemeClr val="dk2"/>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76200" lvl="0" marL="0" marR="0" rtl="0" algn="l">
              <a:spcBef>
                <a:spcPts val="0"/>
              </a:spcBef>
              <a:spcAft>
                <a:spcPts val="0"/>
              </a:spcAft>
              <a:buClr>
                <a:schemeClr val="dk1"/>
              </a:buClr>
              <a:buSzPts val="1200"/>
              <a:buFont typeface="Calibri"/>
              <a:buChar char="-"/>
            </a:pPr>
            <a:r>
              <a:rPr b="0" i="0" lang="es-ES" sz="1200" u="none" cap="none" strike="noStrike">
                <a:solidFill>
                  <a:schemeClr val="dk1"/>
                </a:solidFill>
                <a:latin typeface="Calibri"/>
                <a:ea typeface="Calibri"/>
                <a:cs typeface="Calibri"/>
                <a:sym typeface="Calibri"/>
              </a:rPr>
              <a:t>De Pregrado o Postgrado</a:t>
            </a:r>
            <a:endParaRPr/>
          </a:p>
          <a:p>
            <a:pPr indent="0" lvl="0" marL="0" marR="0" rtl="0" algn="l">
              <a:spcBef>
                <a:spcPts val="0"/>
              </a:spcBef>
              <a:spcAft>
                <a:spcPts val="0"/>
              </a:spcAft>
              <a:buNone/>
            </a:pPr>
            <a:r>
              <a:rPr b="0" i="0" lang="es-ES" sz="1200" u="none" cap="none" strike="noStrike">
                <a:solidFill>
                  <a:schemeClr val="dk1"/>
                </a:solidFill>
                <a:latin typeface="Calibri"/>
                <a:ea typeface="Calibri"/>
                <a:cs typeface="Calibri"/>
                <a:sym typeface="Calibri"/>
              </a:rPr>
              <a:t>Que se encuentren activos</a:t>
            </a:r>
            <a:endParaRPr sz="1200">
              <a:solidFill>
                <a:schemeClr val="dk1"/>
              </a:solidFill>
              <a:latin typeface="Calibri"/>
              <a:ea typeface="Calibri"/>
              <a:cs typeface="Calibri"/>
              <a:sym typeface="Calibri"/>
            </a:endParaRPr>
          </a:p>
        </p:txBody>
      </p:sp>
      <p:sp>
        <p:nvSpPr>
          <p:cNvPr id="173" name="Google Shape;173;p21"/>
          <p:cNvSpPr/>
          <p:nvPr/>
        </p:nvSpPr>
        <p:spPr>
          <a:xfrm>
            <a:off x="5072066" y="3429000"/>
            <a:ext cx="2143140" cy="857256"/>
          </a:xfrm>
          <a:prstGeom prst="rect">
            <a:avLst/>
          </a:prstGeom>
          <a:gradFill>
            <a:gsLst>
              <a:gs pos="0">
                <a:srgbClr val="9FC3FF"/>
              </a:gs>
              <a:gs pos="35000">
                <a:srgbClr val="BDD5FF"/>
              </a:gs>
              <a:gs pos="100000">
                <a:srgbClr val="E4EEFF"/>
              </a:gs>
            </a:gsLst>
            <a:lin ang="16200000" scaled="0"/>
          </a:gradFill>
          <a:ln cap="flat" cmpd="sng" w="9525">
            <a:solidFill>
              <a:schemeClr val="dk2"/>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76200" lvl="0" marL="0" marR="0" rtl="0" algn="l">
              <a:spcBef>
                <a:spcPts val="0"/>
              </a:spcBef>
              <a:spcAft>
                <a:spcPts val="0"/>
              </a:spcAft>
              <a:buClr>
                <a:schemeClr val="dk1"/>
              </a:buClr>
              <a:buSzPts val="1200"/>
              <a:buFont typeface="Arial"/>
              <a:buChar char="•"/>
            </a:pPr>
            <a:r>
              <a:rPr lang="es-ES" sz="1200">
                <a:solidFill>
                  <a:schemeClr val="dk1"/>
                </a:solidFill>
                <a:latin typeface="Calibri"/>
                <a:ea typeface="Calibri"/>
                <a:cs typeface="Calibri"/>
                <a:sym typeface="Calibri"/>
              </a:rPr>
              <a:t>Solo de pregrado</a:t>
            </a:r>
            <a:endParaRPr/>
          </a:p>
          <a:p>
            <a:pPr indent="-76200" lvl="0" marL="0" marR="0" rtl="0" algn="l">
              <a:spcBef>
                <a:spcPts val="0"/>
              </a:spcBef>
              <a:spcAft>
                <a:spcPts val="0"/>
              </a:spcAft>
              <a:buClr>
                <a:schemeClr val="dk1"/>
              </a:buClr>
              <a:buSzPts val="1200"/>
              <a:buFont typeface="Arial"/>
              <a:buChar char="•"/>
            </a:pPr>
            <a:r>
              <a:rPr lang="es-ES" sz="1200">
                <a:solidFill>
                  <a:schemeClr val="dk1"/>
                </a:solidFill>
                <a:latin typeface="Calibri"/>
                <a:ea typeface="Calibri"/>
                <a:cs typeface="Calibri"/>
                <a:sym typeface="Calibri"/>
              </a:rPr>
              <a:t>Que  ejerzan  cerca de la sedes</a:t>
            </a:r>
            <a:endParaRPr/>
          </a:p>
          <a:p>
            <a:pPr indent="-76200" lvl="0" marL="0" marR="0" rtl="0" algn="l">
              <a:spcBef>
                <a:spcPts val="0"/>
              </a:spcBef>
              <a:spcAft>
                <a:spcPts val="0"/>
              </a:spcAft>
              <a:buClr>
                <a:schemeClr val="dk1"/>
              </a:buClr>
              <a:buSzPts val="1200"/>
              <a:buFont typeface="Arial"/>
              <a:buChar char="•"/>
            </a:pPr>
            <a:r>
              <a:rPr lang="es-ES" sz="1200">
                <a:solidFill>
                  <a:schemeClr val="dk1"/>
                </a:solidFill>
                <a:latin typeface="Calibri"/>
                <a:ea typeface="Calibri"/>
                <a:cs typeface="Calibri"/>
                <a:sym typeface="Calibri"/>
              </a:rPr>
              <a:t>Que se hayan inscrito en el registro electoral</a:t>
            </a:r>
            <a:endParaRPr sz="1200">
              <a:solidFill>
                <a:schemeClr val="dk1"/>
              </a:solidFill>
              <a:latin typeface="Calibri"/>
              <a:ea typeface="Calibri"/>
              <a:cs typeface="Calibri"/>
              <a:sym typeface="Calibri"/>
            </a:endParaRPr>
          </a:p>
        </p:txBody>
      </p:sp>
      <p:cxnSp>
        <p:nvCxnSpPr>
          <p:cNvPr id="174" name="Google Shape;174;p21"/>
          <p:cNvCxnSpPr/>
          <p:nvPr/>
        </p:nvCxnSpPr>
        <p:spPr>
          <a:xfrm>
            <a:off x="4572000" y="2214554"/>
            <a:ext cx="357190" cy="1588"/>
          </a:xfrm>
          <a:prstGeom prst="straightConnector1">
            <a:avLst/>
          </a:prstGeom>
          <a:noFill/>
          <a:ln cap="flat" cmpd="sng" w="9525">
            <a:solidFill>
              <a:schemeClr val="dk1"/>
            </a:solidFill>
            <a:prstDash val="solid"/>
            <a:round/>
            <a:headEnd len="sm" w="sm" type="none"/>
            <a:tailEnd len="med" w="med" type="stealth"/>
          </a:ln>
        </p:spPr>
      </p:cxnSp>
      <p:cxnSp>
        <p:nvCxnSpPr>
          <p:cNvPr id="175" name="Google Shape;175;p21"/>
          <p:cNvCxnSpPr/>
          <p:nvPr/>
        </p:nvCxnSpPr>
        <p:spPr>
          <a:xfrm>
            <a:off x="4572000" y="3000372"/>
            <a:ext cx="357190" cy="1588"/>
          </a:xfrm>
          <a:prstGeom prst="straightConnector1">
            <a:avLst/>
          </a:prstGeom>
          <a:noFill/>
          <a:ln cap="flat" cmpd="sng" w="9525">
            <a:solidFill>
              <a:schemeClr val="dk1"/>
            </a:solidFill>
            <a:prstDash val="solid"/>
            <a:round/>
            <a:headEnd len="sm" w="sm" type="none"/>
            <a:tailEnd len="med" w="med" type="stealth"/>
          </a:ln>
        </p:spPr>
      </p:cxnSp>
      <p:cxnSp>
        <p:nvCxnSpPr>
          <p:cNvPr id="176" name="Google Shape;176;p21"/>
          <p:cNvCxnSpPr/>
          <p:nvPr/>
        </p:nvCxnSpPr>
        <p:spPr>
          <a:xfrm>
            <a:off x="4572000" y="3929066"/>
            <a:ext cx="357190" cy="1588"/>
          </a:xfrm>
          <a:prstGeom prst="straightConnector1">
            <a:avLst/>
          </a:prstGeom>
          <a:noFill/>
          <a:ln cap="flat" cmpd="sng" w="9525">
            <a:solidFill>
              <a:schemeClr val="dk1"/>
            </a:solidFill>
            <a:prstDash val="solid"/>
            <a:round/>
            <a:headEnd len="sm" w="sm" type="none"/>
            <a:tailEnd len="med" w="med" type="stealth"/>
          </a:ln>
        </p:spPr>
      </p:cxnSp>
      <p:sp>
        <p:nvSpPr>
          <p:cNvPr id="177" name="Google Shape;177;p21"/>
          <p:cNvSpPr/>
          <p:nvPr/>
        </p:nvSpPr>
        <p:spPr>
          <a:xfrm>
            <a:off x="5072066" y="4429132"/>
            <a:ext cx="1500198" cy="714380"/>
          </a:xfrm>
          <a:prstGeom prst="rect">
            <a:avLst/>
          </a:prstGeom>
          <a:gradFill>
            <a:gsLst>
              <a:gs pos="0">
                <a:srgbClr val="9FC3FF"/>
              </a:gs>
              <a:gs pos="35000">
                <a:srgbClr val="BDD5FF"/>
              </a:gs>
              <a:gs pos="100000">
                <a:srgbClr val="E4EEFF"/>
              </a:gs>
            </a:gsLst>
            <a:lin ang="16200000" scaled="0"/>
          </a:gradFill>
          <a:ln cap="flat" cmpd="sng" w="9525">
            <a:solidFill>
              <a:schemeClr val="dk2"/>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88900" lvl="0" marL="0" marR="0" rtl="0" algn="l">
              <a:spcBef>
                <a:spcPts val="0"/>
              </a:spcBef>
              <a:spcAft>
                <a:spcPts val="0"/>
              </a:spcAft>
              <a:buClr>
                <a:schemeClr val="dk1"/>
              </a:buClr>
              <a:buSzPts val="1400"/>
              <a:buFont typeface="Calibri"/>
              <a:buChar char="-"/>
            </a:pPr>
            <a:r>
              <a:rPr lang="es-ES" sz="1400">
                <a:solidFill>
                  <a:schemeClr val="dk1"/>
                </a:solidFill>
                <a:latin typeface="Calibri"/>
                <a:ea typeface="Calibri"/>
                <a:cs typeface="Calibri"/>
                <a:sym typeface="Calibri"/>
              </a:rPr>
              <a:t>Personal activo.</a:t>
            </a:r>
            <a:endParaRPr/>
          </a:p>
          <a:p>
            <a:pPr indent="-88900" lvl="0" marL="0" marR="0" rtl="0" algn="l">
              <a:spcBef>
                <a:spcPts val="0"/>
              </a:spcBef>
              <a:spcAft>
                <a:spcPts val="0"/>
              </a:spcAft>
              <a:buClr>
                <a:schemeClr val="dk1"/>
              </a:buClr>
              <a:buSzPts val="1400"/>
              <a:buFont typeface="Calibri"/>
              <a:buChar char="-"/>
            </a:pPr>
            <a:r>
              <a:rPr lang="es-ES" sz="1400">
                <a:solidFill>
                  <a:schemeClr val="dk1"/>
                </a:solidFill>
                <a:latin typeface="Calibri"/>
                <a:ea typeface="Calibri"/>
                <a:cs typeface="Calibri"/>
                <a:sym typeface="Calibri"/>
              </a:rPr>
              <a:t>Personal jubilado</a:t>
            </a:r>
            <a:endParaRPr sz="1400">
              <a:solidFill>
                <a:schemeClr val="dk1"/>
              </a:solidFill>
              <a:latin typeface="Calibri"/>
              <a:ea typeface="Calibri"/>
              <a:cs typeface="Calibri"/>
              <a:sym typeface="Calibri"/>
            </a:endParaRPr>
          </a:p>
        </p:txBody>
      </p:sp>
      <p:sp>
        <p:nvSpPr>
          <p:cNvPr id="178" name="Google Shape;178;p21"/>
          <p:cNvSpPr/>
          <p:nvPr/>
        </p:nvSpPr>
        <p:spPr>
          <a:xfrm>
            <a:off x="5072066" y="5286388"/>
            <a:ext cx="1500198" cy="642942"/>
          </a:xfrm>
          <a:prstGeom prst="rect">
            <a:avLst/>
          </a:prstGeom>
          <a:gradFill>
            <a:gsLst>
              <a:gs pos="0">
                <a:srgbClr val="9FC3FF"/>
              </a:gs>
              <a:gs pos="35000">
                <a:srgbClr val="BDD5FF"/>
              </a:gs>
              <a:gs pos="100000">
                <a:srgbClr val="E4EEFF"/>
              </a:gs>
            </a:gsLst>
            <a:lin ang="16200000" scaled="0"/>
          </a:gradFill>
          <a:ln cap="flat" cmpd="sng" w="9525">
            <a:solidFill>
              <a:schemeClr val="dk2"/>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88900" lvl="0" marL="0" marR="0" rtl="0" algn="l">
              <a:spcBef>
                <a:spcPts val="0"/>
              </a:spcBef>
              <a:spcAft>
                <a:spcPts val="0"/>
              </a:spcAft>
              <a:buClr>
                <a:schemeClr val="dk1"/>
              </a:buClr>
              <a:buSzPts val="1400"/>
              <a:buFont typeface="Calibri"/>
              <a:buChar char="-"/>
            </a:pPr>
            <a:r>
              <a:rPr lang="es-ES" sz="1400">
                <a:solidFill>
                  <a:schemeClr val="dk1"/>
                </a:solidFill>
                <a:latin typeface="Calibri"/>
                <a:ea typeface="Calibri"/>
                <a:cs typeface="Calibri"/>
                <a:sym typeface="Calibri"/>
              </a:rPr>
              <a:t>Personal activo.</a:t>
            </a:r>
            <a:endParaRPr/>
          </a:p>
          <a:p>
            <a:pPr indent="-88900" lvl="0" marL="0" marR="0" rtl="0" algn="l">
              <a:spcBef>
                <a:spcPts val="0"/>
              </a:spcBef>
              <a:spcAft>
                <a:spcPts val="0"/>
              </a:spcAft>
              <a:buClr>
                <a:schemeClr val="dk1"/>
              </a:buClr>
              <a:buSzPts val="1400"/>
              <a:buFont typeface="Calibri"/>
              <a:buChar char="-"/>
            </a:pPr>
            <a:r>
              <a:rPr lang="es-ES" sz="1400">
                <a:solidFill>
                  <a:schemeClr val="dk1"/>
                </a:solidFill>
                <a:latin typeface="Calibri"/>
                <a:ea typeface="Calibri"/>
                <a:cs typeface="Calibri"/>
                <a:sym typeface="Calibri"/>
              </a:rPr>
              <a:t>Personal jubilado</a:t>
            </a:r>
            <a:endParaRPr sz="1400">
              <a:solidFill>
                <a:schemeClr val="dk1"/>
              </a:solidFill>
              <a:latin typeface="Calibri"/>
              <a:ea typeface="Calibri"/>
              <a:cs typeface="Calibri"/>
              <a:sym typeface="Calibri"/>
            </a:endParaRPr>
          </a:p>
        </p:txBody>
      </p:sp>
      <p:cxnSp>
        <p:nvCxnSpPr>
          <p:cNvPr id="179" name="Google Shape;179;p21"/>
          <p:cNvCxnSpPr/>
          <p:nvPr/>
        </p:nvCxnSpPr>
        <p:spPr>
          <a:xfrm>
            <a:off x="4572000" y="4786322"/>
            <a:ext cx="357190" cy="1588"/>
          </a:xfrm>
          <a:prstGeom prst="straightConnector1">
            <a:avLst/>
          </a:prstGeom>
          <a:noFill/>
          <a:ln cap="flat" cmpd="sng" w="9525">
            <a:solidFill>
              <a:schemeClr val="dk1"/>
            </a:solidFill>
            <a:prstDash val="solid"/>
            <a:round/>
            <a:headEnd len="sm" w="sm" type="none"/>
            <a:tailEnd len="med" w="med" type="stealth"/>
          </a:ln>
        </p:spPr>
      </p:cxnSp>
      <p:cxnSp>
        <p:nvCxnSpPr>
          <p:cNvPr id="180" name="Google Shape;180;p21"/>
          <p:cNvCxnSpPr/>
          <p:nvPr/>
        </p:nvCxnSpPr>
        <p:spPr>
          <a:xfrm>
            <a:off x="4572000" y="5572140"/>
            <a:ext cx="357190" cy="1588"/>
          </a:xfrm>
          <a:prstGeom prst="straightConnector1">
            <a:avLst/>
          </a:prstGeom>
          <a:noFill/>
          <a:ln cap="flat" cmpd="sng" w="9525">
            <a:solidFill>
              <a:schemeClr val="dk1"/>
            </a:solidFill>
            <a:prstDash val="solid"/>
            <a:round/>
            <a:headEnd len="sm" w="sm" type="none"/>
            <a:tailEnd len="med" w="med" type="stealth"/>
          </a:ln>
        </p:spPr>
      </p:cxnSp>
      <p:sp>
        <p:nvSpPr>
          <p:cNvPr id="181" name="Google Shape;181;p21"/>
          <p:cNvSpPr/>
          <p:nvPr/>
        </p:nvSpPr>
        <p:spPr>
          <a:xfrm>
            <a:off x="7358082" y="2643182"/>
            <a:ext cx="1428760" cy="642942"/>
          </a:xfrm>
          <a:prstGeom prst="rect">
            <a:avLst/>
          </a:prstGeom>
          <a:gradFill>
            <a:gsLst>
              <a:gs pos="0">
                <a:srgbClr val="9BE9FF"/>
              </a:gs>
              <a:gs pos="35000">
                <a:srgbClr val="B8F1FF"/>
              </a:gs>
              <a:gs pos="100000">
                <a:srgbClr val="E2FBFF"/>
              </a:gs>
            </a:gsLst>
            <a:lin ang="16200000" scaled="0"/>
          </a:gradFill>
          <a:ln cap="flat" cmpd="sng" w="9525">
            <a:solidFill>
              <a:srgbClr val="31859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s-ES" sz="1200">
                <a:solidFill>
                  <a:schemeClr val="dk1"/>
                </a:solidFill>
                <a:latin typeface="Calibri"/>
                <a:ea typeface="Calibri"/>
                <a:cs typeface="Calibri"/>
                <a:sym typeface="Calibri"/>
              </a:rPr>
              <a:t>Inscritos al menos 6 meses antes o en espera del grado</a:t>
            </a:r>
            <a:endParaRPr sz="1200">
              <a:solidFill>
                <a:schemeClr val="dk1"/>
              </a:solidFill>
              <a:latin typeface="Calibri"/>
              <a:ea typeface="Calibri"/>
              <a:cs typeface="Calibri"/>
              <a:sym typeface="Calibri"/>
            </a:endParaRPr>
          </a:p>
        </p:txBody>
      </p:sp>
      <p:sp>
        <p:nvSpPr>
          <p:cNvPr id="182" name="Google Shape;182;p21"/>
          <p:cNvSpPr/>
          <p:nvPr/>
        </p:nvSpPr>
        <p:spPr>
          <a:xfrm>
            <a:off x="7572396" y="3500438"/>
            <a:ext cx="1143008" cy="928694"/>
          </a:xfrm>
          <a:prstGeom prst="rect">
            <a:avLst/>
          </a:prstGeom>
          <a:gradFill>
            <a:gsLst>
              <a:gs pos="0">
                <a:srgbClr val="9BE9FF"/>
              </a:gs>
              <a:gs pos="35000">
                <a:srgbClr val="B8F1FF"/>
              </a:gs>
              <a:gs pos="100000">
                <a:srgbClr val="E2FBFF"/>
              </a:gs>
            </a:gsLst>
            <a:lin ang="16200000" scaled="0"/>
          </a:gradFill>
          <a:ln cap="flat" cmpd="sng" w="9525">
            <a:solidFill>
              <a:srgbClr val="31859B"/>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s-ES" sz="1200">
                <a:solidFill>
                  <a:schemeClr val="dk1"/>
                </a:solidFill>
                <a:latin typeface="Calibri"/>
                <a:ea typeface="Calibri"/>
                <a:cs typeface="Calibri"/>
                <a:sym typeface="Calibri"/>
              </a:rPr>
              <a:t>Debe estar colegiado en el estado portar carta de residencia </a:t>
            </a:r>
            <a:endParaRPr sz="1200">
              <a:solidFill>
                <a:schemeClr val="dk1"/>
              </a:solidFill>
              <a:latin typeface="Calibri"/>
              <a:ea typeface="Calibri"/>
              <a:cs typeface="Calibri"/>
              <a:sym typeface="Calibri"/>
            </a:endParaRPr>
          </a:p>
        </p:txBody>
      </p:sp>
      <p:cxnSp>
        <p:nvCxnSpPr>
          <p:cNvPr id="183" name="Google Shape;183;p21"/>
          <p:cNvCxnSpPr/>
          <p:nvPr/>
        </p:nvCxnSpPr>
        <p:spPr>
          <a:xfrm>
            <a:off x="7000892" y="3000372"/>
            <a:ext cx="285752" cy="1588"/>
          </a:xfrm>
          <a:prstGeom prst="straightConnector1">
            <a:avLst/>
          </a:prstGeom>
          <a:noFill/>
          <a:ln cap="flat" cmpd="sng" w="9525">
            <a:solidFill>
              <a:schemeClr val="dk1"/>
            </a:solidFill>
            <a:prstDash val="solid"/>
            <a:round/>
            <a:headEnd len="sm" w="sm" type="none"/>
            <a:tailEnd len="med" w="med" type="stealth"/>
          </a:ln>
        </p:spPr>
      </p:cxnSp>
      <p:cxnSp>
        <p:nvCxnSpPr>
          <p:cNvPr id="184" name="Google Shape;184;p21"/>
          <p:cNvCxnSpPr/>
          <p:nvPr/>
        </p:nvCxnSpPr>
        <p:spPr>
          <a:xfrm>
            <a:off x="7286644" y="3857628"/>
            <a:ext cx="214314" cy="1588"/>
          </a:xfrm>
          <a:prstGeom prst="straightConnector1">
            <a:avLst/>
          </a:prstGeom>
          <a:noFill/>
          <a:ln cap="flat" cmpd="sng" w="9525">
            <a:solidFill>
              <a:schemeClr val="dk1"/>
            </a:solidFill>
            <a:prstDash val="solid"/>
            <a:round/>
            <a:headEnd len="sm" w="sm" type="none"/>
            <a:tailEnd len="med" w="med" type="stealth"/>
          </a:ln>
        </p:spPr>
      </p:cxnSp>
      <p:cxnSp>
        <p:nvCxnSpPr>
          <p:cNvPr id="185" name="Google Shape;185;p21"/>
          <p:cNvCxnSpPr/>
          <p:nvPr/>
        </p:nvCxnSpPr>
        <p:spPr>
          <a:xfrm rot="5400000">
            <a:off x="1214414" y="4643446"/>
            <a:ext cx="428628" cy="1588"/>
          </a:xfrm>
          <a:prstGeom prst="straightConnector1">
            <a:avLst/>
          </a:prstGeom>
          <a:noFill/>
          <a:ln cap="flat" cmpd="sng" w="9525">
            <a:solidFill>
              <a:schemeClr val="dk1"/>
            </a:solidFill>
            <a:prstDash val="solid"/>
            <a:round/>
            <a:headEnd len="sm" w="sm" type="none"/>
            <a:tailEnd len="med" w="med" type="stealth"/>
          </a:ln>
        </p:spPr>
      </p:cxnSp>
    </p:spTree>
  </p:cSld>
  <p:clrMapOvr>
    <a:masterClrMapping/>
  </p:clrMapOvr>
  <mc:AlternateContent>
    <mc:Choice Requires="p14">
      <p:transition spd="slow" p14:dur="1000">
        <p:push dir="r"/>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